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7" r:id="rId3"/>
    <p:sldId id="262" r:id="rId4"/>
    <p:sldId id="261" r:id="rId5"/>
    <p:sldId id="263" r:id="rId6"/>
    <p:sldId id="264" r:id="rId7"/>
    <p:sldId id="265" r:id="rId8"/>
    <p:sldId id="258" r:id="rId9"/>
    <p:sldId id="259" r:id="rId10"/>
    <p:sldId id="260" r:id="rId11"/>
    <p:sldId id="267" r:id="rId12"/>
    <p:sldId id="266"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933" autoAdjust="0"/>
  </p:normalViewPr>
  <p:slideViewPr>
    <p:cSldViewPr snapToGrid="0" snapToObjects="1">
      <p:cViewPr varScale="1">
        <p:scale>
          <a:sx n="60" d="100"/>
          <a:sy n="60" d="100"/>
        </p:scale>
        <p:origin x="-88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FEA79A-8559-F54B-B2AB-3A990BF98B42}" type="datetimeFigureOut">
              <a:rPr lang="en-US" smtClean="0"/>
              <a:t>26/03/2013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A8E03B-3051-C947-8E29-1FCA6D02891E}" type="slidenum">
              <a:rPr lang="en-US" smtClean="0"/>
              <a:t>‹#›</a:t>
            </a:fld>
            <a:endParaRPr lang="en-US"/>
          </a:p>
        </p:txBody>
      </p:sp>
    </p:spTree>
    <p:extLst>
      <p:ext uri="{BB962C8B-B14F-4D97-AF65-F5344CB8AC3E}">
        <p14:creationId xmlns:p14="http://schemas.microsoft.com/office/powerpoint/2010/main" val="381857943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OFFA = Office for fair access</a:t>
            </a:r>
          </a:p>
          <a:p>
            <a:r>
              <a:rPr lang="en-US" dirty="0" smtClean="0"/>
              <a:t>&gt;3% is a red flag</a:t>
            </a:r>
          </a:p>
          <a:p>
            <a:r>
              <a:rPr lang="en-US" dirty="0" smtClean="0"/>
              <a:t>Similar to national picture</a:t>
            </a:r>
          </a:p>
          <a:p>
            <a:r>
              <a:rPr lang="en-US" dirty="0" smtClean="0"/>
              <a:t>We are not red flagged (as yet)</a:t>
            </a:r>
            <a:r>
              <a:rPr lang="en-US" baseline="0" dirty="0" smtClean="0"/>
              <a:t> on good completion because the target for BME is far lower than all other OFFA groups</a:t>
            </a:r>
            <a:endParaRPr lang="en-US" dirty="0"/>
          </a:p>
        </p:txBody>
      </p:sp>
      <p:sp>
        <p:nvSpPr>
          <p:cNvPr id="4" name="Slide Number Placeholder 3"/>
          <p:cNvSpPr>
            <a:spLocks noGrp="1"/>
          </p:cNvSpPr>
          <p:nvPr>
            <p:ph type="sldNum" sz="quarter" idx="10"/>
          </p:nvPr>
        </p:nvSpPr>
        <p:spPr/>
        <p:txBody>
          <a:bodyPr/>
          <a:lstStyle/>
          <a:p>
            <a:fld id="{41A8E03B-3051-C947-8E29-1FCA6D02891E}" type="slidenum">
              <a:rPr lang="en-US" smtClean="0"/>
              <a:t>3</a:t>
            </a:fld>
            <a:endParaRPr lang="en-US"/>
          </a:p>
        </p:txBody>
      </p:sp>
    </p:spTree>
    <p:extLst>
      <p:ext uri="{BB962C8B-B14F-4D97-AF65-F5344CB8AC3E}">
        <p14:creationId xmlns:p14="http://schemas.microsoft.com/office/powerpoint/2010/main" val="684738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Completion rate gap is about 10%</a:t>
            </a:r>
            <a:endParaRPr lang="en-US" dirty="0"/>
          </a:p>
        </p:txBody>
      </p:sp>
      <p:sp>
        <p:nvSpPr>
          <p:cNvPr id="4" name="Slide Number Placeholder 3"/>
          <p:cNvSpPr>
            <a:spLocks noGrp="1"/>
          </p:cNvSpPr>
          <p:nvPr>
            <p:ph type="sldNum" sz="quarter" idx="10"/>
          </p:nvPr>
        </p:nvSpPr>
        <p:spPr/>
        <p:txBody>
          <a:bodyPr/>
          <a:lstStyle/>
          <a:p>
            <a:fld id="{41A8E03B-3051-C947-8E29-1FCA6D02891E}" type="slidenum">
              <a:rPr lang="en-US" smtClean="0"/>
              <a:t>4</a:t>
            </a:fld>
            <a:endParaRPr lang="en-US"/>
          </a:p>
        </p:txBody>
      </p:sp>
    </p:spTree>
    <p:extLst>
      <p:ext uri="{BB962C8B-B14F-4D97-AF65-F5344CB8AC3E}">
        <p14:creationId xmlns:p14="http://schemas.microsoft.com/office/powerpoint/2010/main" val="3678672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Yes this is useful for the student CV but asking them to do institutional work means</a:t>
            </a:r>
            <a:r>
              <a:rPr lang="en-US" baseline="0" dirty="0" smtClean="0"/>
              <a:t> we should pay them.</a:t>
            </a:r>
            <a:endParaRPr lang="en-US" dirty="0"/>
          </a:p>
        </p:txBody>
      </p:sp>
      <p:sp>
        <p:nvSpPr>
          <p:cNvPr id="4" name="Slide Number Placeholder 3"/>
          <p:cNvSpPr>
            <a:spLocks noGrp="1"/>
          </p:cNvSpPr>
          <p:nvPr>
            <p:ph type="sldNum" sz="quarter" idx="10"/>
          </p:nvPr>
        </p:nvSpPr>
        <p:spPr/>
        <p:txBody>
          <a:bodyPr/>
          <a:lstStyle/>
          <a:p>
            <a:fld id="{41A8E03B-3051-C947-8E29-1FCA6D02891E}" type="slidenum">
              <a:rPr lang="en-US" smtClean="0"/>
              <a:t>6</a:t>
            </a:fld>
            <a:endParaRPr lang="en-US"/>
          </a:p>
        </p:txBody>
      </p:sp>
    </p:spTree>
    <p:extLst>
      <p:ext uri="{BB962C8B-B14F-4D97-AF65-F5344CB8AC3E}">
        <p14:creationId xmlns:p14="http://schemas.microsoft.com/office/powerpoint/2010/main" val="3763175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Unjustified, unhelpful</a:t>
            </a:r>
          </a:p>
          <a:p>
            <a:r>
              <a:rPr lang="en-US" dirty="0" smtClean="0"/>
              <a:t>Extremely talented students</a:t>
            </a:r>
            <a:endParaRPr lang="en-US" dirty="0"/>
          </a:p>
        </p:txBody>
      </p:sp>
      <p:sp>
        <p:nvSpPr>
          <p:cNvPr id="4" name="Slide Number Placeholder 3"/>
          <p:cNvSpPr>
            <a:spLocks noGrp="1"/>
          </p:cNvSpPr>
          <p:nvPr>
            <p:ph type="sldNum" sz="quarter" idx="10"/>
          </p:nvPr>
        </p:nvSpPr>
        <p:spPr/>
        <p:txBody>
          <a:bodyPr/>
          <a:lstStyle/>
          <a:p>
            <a:fld id="{41A8E03B-3051-C947-8E29-1FCA6D02891E}" type="slidenum">
              <a:rPr lang="en-US" smtClean="0"/>
              <a:t>7</a:t>
            </a:fld>
            <a:endParaRPr lang="en-US"/>
          </a:p>
        </p:txBody>
      </p:sp>
    </p:spTree>
    <p:extLst>
      <p:ext uri="{BB962C8B-B14F-4D97-AF65-F5344CB8AC3E}">
        <p14:creationId xmlns:p14="http://schemas.microsoft.com/office/powerpoint/2010/main" val="2332169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latin typeface="+mn-lt"/>
                <a:ea typeface="+mn-ea"/>
                <a:cs typeface="+mn-cs"/>
              </a:rPr>
              <a:t>Challenged my thinking</a:t>
            </a:r>
            <a:endParaRPr lang="en-US" sz="1200" b="0" kern="1200" dirty="0" smtClean="0">
              <a:solidFill>
                <a:schemeClr val="tx1"/>
              </a:solidFill>
              <a:latin typeface="+mn-lt"/>
              <a:ea typeface="+mn-ea"/>
              <a:cs typeface="+mn-cs"/>
            </a:endParaRPr>
          </a:p>
          <a:p>
            <a:r>
              <a:rPr lang="en-US" sz="1200" b="0" kern="1200" dirty="0" smtClean="0">
                <a:solidFill>
                  <a:schemeClr val="tx1"/>
                </a:solidFill>
                <a:latin typeface="+mn-lt"/>
                <a:ea typeface="+mn-ea"/>
                <a:cs typeface="+mn-cs"/>
              </a:rPr>
              <a:t>They have challenged my thinking from both their student and their background perspective. They have help me clarify my ideas and message and what we want to do. They have helped in shaping the interview schedule.</a:t>
            </a:r>
          </a:p>
          <a:p>
            <a:r>
              <a:rPr lang="en-US" sz="1200" b="1" kern="1200" dirty="0" smtClean="0">
                <a:solidFill>
                  <a:schemeClr val="tx1"/>
                </a:solidFill>
                <a:latin typeface="+mn-lt"/>
                <a:ea typeface="+mn-ea"/>
                <a:cs typeface="+mn-cs"/>
              </a:rPr>
              <a:t>Generated useful ideas</a:t>
            </a:r>
            <a:endParaRPr lang="en-US" sz="1200" b="0" kern="1200" dirty="0" smtClean="0">
              <a:solidFill>
                <a:schemeClr val="tx1"/>
              </a:solidFill>
              <a:latin typeface="+mn-lt"/>
              <a:ea typeface="+mn-ea"/>
              <a:cs typeface="+mn-cs"/>
            </a:endParaRPr>
          </a:p>
          <a:p>
            <a:r>
              <a:rPr lang="en-US" sz="1200" b="0" kern="1200" dirty="0" smtClean="0">
                <a:solidFill>
                  <a:schemeClr val="tx1"/>
                </a:solidFill>
                <a:latin typeface="+mn-lt"/>
                <a:ea typeface="+mn-ea"/>
                <a:cs typeface="+mn-cs"/>
              </a:rPr>
              <a:t>Two heads are better than one, as they say! I would not have come up with all the ideas that we have generated as a team. This has been particularly helpful in recruitment of participants.</a:t>
            </a:r>
          </a:p>
          <a:p>
            <a:r>
              <a:rPr lang="en-US" sz="1200" b="1" kern="1200" dirty="0" smtClean="0">
                <a:solidFill>
                  <a:schemeClr val="tx1"/>
                </a:solidFill>
                <a:latin typeface="+mn-lt"/>
                <a:ea typeface="+mn-ea"/>
                <a:cs typeface="+mn-cs"/>
              </a:rPr>
              <a:t>Have different contacts</a:t>
            </a:r>
            <a:endParaRPr lang="en-US" sz="1200" b="0" kern="1200" dirty="0" smtClean="0">
              <a:solidFill>
                <a:schemeClr val="tx1"/>
              </a:solidFill>
              <a:latin typeface="+mn-lt"/>
              <a:ea typeface="+mn-ea"/>
              <a:cs typeface="+mn-cs"/>
            </a:endParaRPr>
          </a:p>
          <a:p>
            <a:r>
              <a:rPr lang="en-US" sz="1200" b="0" kern="1200" dirty="0" smtClean="0">
                <a:solidFill>
                  <a:schemeClr val="tx1"/>
                </a:solidFill>
                <a:latin typeface="+mn-lt"/>
                <a:ea typeface="+mn-ea"/>
                <a:cs typeface="+mn-cs"/>
              </a:rPr>
              <a:t>The students are very much connected to different networks than I am. This </a:t>
            </a:r>
            <a:r>
              <a:rPr lang="en-US" sz="1200" b="0" kern="1200" dirty="0" err="1" smtClean="0">
                <a:solidFill>
                  <a:schemeClr val="tx1"/>
                </a:solidFill>
                <a:latin typeface="+mn-lt"/>
                <a:ea typeface="+mn-ea"/>
                <a:cs typeface="+mn-cs"/>
              </a:rPr>
              <a:t>haas</a:t>
            </a:r>
            <a:r>
              <a:rPr lang="en-US" sz="1200" b="0" kern="1200" dirty="0" smtClean="0">
                <a:solidFill>
                  <a:schemeClr val="tx1"/>
                </a:solidFill>
                <a:latin typeface="+mn-lt"/>
                <a:ea typeface="+mn-ea"/>
                <a:cs typeface="+mn-cs"/>
              </a:rPr>
              <a:t> proven helpful in recruitment but going forward this could be extremely useful in driving the implementation and future phases of the project. Effectively, we have a ‘steering group’ of interested people who can guide how the project goes forward.</a:t>
            </a:r>
            <a:endParaRPr lang="en-US" dirty="0"/>
          </a:p>
        </p:txBody>
      </p:sp>
      <p:sp>
        <p:nvSpPr>
          <p:cNvPr id="4" name="Slide Number Placeholder 3"/>
          <p:cNvSpPr>
            <a:spLocks noGrp="1"/>
          </p:cNvSpPr>
          <p:nvPr>
            <p:ph type="sldNum" sz="quarter" idx="10"/>
          </p:nvPr>
        </p:nvSpPr>
        <p:spPr/>
        <p:txBody>
          <a:bodyPr/>
          <a:lstStyle/>
          <a:p>
            <a:fld id="{41A8E03B-3051-C947-8E29-1FCA6D02891E}" type="slidenum">
              <a:rPr lang="en-US" smtClean="0"/>
              <a:t>8</a:t>
            </a:fld>
            <a:endParaRPr lang="en-US"/>
          </a:p>
        </p:txBody>
      </p:sp>
    </p:spTree>
    <p:extLst>
      <p:ext uri="{BB962C8B-B14F-4D97-AF65-F5344CB8AC3E}">
        <p14:creationId xmlns:p14="http://schemas.microsoft.com/office/powerpoint/2010/main" val="4281495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0A7B3E10-2247-CF4E-8265-10C417FAF893}" type="datetimeFigureOut">
              <a:rPr lang="en-US" smtClean="0"/>
              <a:t>26/03/2013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4616F7-B951-B34E-B3A5-020BB3FFAF0E}" type="slidenum">
              <a:rPr lang="en-US" smtClean="0"/>
              <a:t>‹#›</a:t>
            </a:fld>
            <a:endParaRPr lang="en-US"/>
          </a:p>
        </p:txBody>
      </p:sp>
    </p:spTree>
    <p:extLst>
      <p:ext uri="{BB962C8B-B14F-4D97-AF65-F5344CB8AC3E}">
        <p14:creationId xmlns:p14="http://schemas.microsoft.com/office/powerpoint/2010/main" val="2302132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0A7B3E10-2247-CF4E-8265-10C417FAF893}" type="datetimeFigureOut">
              <a:rPr lang="en-US" smtClean="0"/>
              <a:t>26/03/2013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4616F7-B951-B34E-B3A5-020BB3FFAF0E}" type="slidenum">
              <a:rPr lang="en-US" smtClean="0"/>
              <a:t>‹#›</a:t>
            </a:fld>
            <a:endParaRPr lang="en-US"/>
          </a:p>
        </p:txBody>
      </p:sp>
    </p:spTree>
    <p:extLst>
      <p:ext uri="{BB962C8B-B14F-4D97-AF65-F5344CB8AC3E}">
        <p14:creationId xmlns:p14="http://schemas.microsoft.com/office/powerpoint/2010/main" val="2058308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0A7B3E10-2247-CF4E-8265-10C417FAF893}" type="datetimeFigureOut">
              <a:rPr lang="en-US" smtClean="0"/>
              <a:t>26/03/2013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4616F7-B951-B34E-B3A5-020BB3FFAF0E}" type="slidenum">
              <a:rPr lang="en-US" smtClean="0"/>
              <a:t>‹#›</a:t>
            </a:fld>
            <a:endParaRPr lang="en-US"/>
          </a:p>
        </p:txBody>
      </p:sp>
    </p:spTree>
    <p:extLst>
      <p:ext uri="{BB962C8B-B14F-4D97-AF65-F5344CB8AC3E}">
        <p14:creationId xmlns:p14="http://schemas.microsoft.com/office/powerpoint/2010/main" val="3771846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0A7B3E10-2247-CF4E-8265-10C417FAF893}" type="datetimeFigureOut">
              <a:rPr lang="en-US" smtClean="0"/>
              <a:t>26/03/2013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4616F7-B951-B34E-B3A5-020BB3FFAF0E}" type="slidenum">
              <a:rPr lang="en-US" smtClean="0"/>
              <a:t>‹#›</a:t>
            </a:fld>
            <a:endParaRPr lang="en-US"/>
          </a:p>
        </p:txBody>
      </p:sp>
    </p:spTree>
    <p:extLst>
      <p:ext uri="{BB962C8B-B14F-4D97-AF65-F5344CB8AC3E}">
        <p14:creationId xmlns:p14="http://schemas.microsoft.com/office/powerpoint/2010/main" val="1421054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0A7B3E10-2247-CF4E-8265-10C417FAF893}" type="datetimeFigureOut">
              <a:rPr lang="en-US" smtClean="0"/>
              <a:t>26/03/2013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4616F7-B951-B34E-B3A5-020BB3FFAF0E}" type="slidenum">
              <a:rPr lang="en-US" smtClean="0"/>
              <a:t>‹#›</a:t>
            </a:fld>
            <a:endParaRPr lang="en-US"/>
          </a:p>
        </p:txBody>
      </p:sp>
    </p:spTree>
    <p:extLst>
      <p:ext uri="{BB962C8B-B14F-4D97-AF65-F5344CB8AC3E}">
        <p14:creationId xmlns:p14="http://schemas.microsoft.com/office/powerpoint/2010/main" val="2342189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0A7B3E10-2247-CF4E-8265-10C417FAF893}" type="datetimeFigureOut">
              <a:rPr lang="en-US" smtClean="0"/>
              <a:t>26/03/2013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4616F7-B951-B34E-B3A5-020BB3FFAF0E}" type="slidenum">
              <a:rPr lang="en-US" smtClean="0"/>
              <a:t>‹#›</a:t>
            </a:fld>
            <a:endParaRPr lang="en-US"/>
          </a:p>
        </p:txBody>
      </p:sp>
    </p:spTree>
    <p:extLst>
      <p:ext uri="{BB962C8B-B14F-4D97-AF65-F5344CB8AC3E}">
        <p14:creationId xmlns:p14="http://schemas.microsoft.com/office/powerpoint/2010/main" val="1825377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0A7B3E10-2247-CF4E-8265-10C417FAF893}" type="datetimeFigureOut">
              <a:rPr lang="en-US" smtClean="0"/>
              <a:t>26/03/2013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4616F7-B951-B34E-B3A5-020BB3FFAF0E}" type="slidenum">
              <a:rPr lang="en-US" smtClean="0"/>
              <a:t>‹#›</a:t>
            </a:fld>
            <a:endParaRPr lang="en-US"/>
          </a:p>
        </p:txBody>
      </p:sp>
    </p:spTree>
    <p:extLst>
      <p:ext uri="{BB962C8B-B14F-4D97-AF65-F5344CB8AC3E}">
        <p14:creationId xmlns:p14="http://schemas.microsoft.com/office/powerpoint/2010/main" val="2176509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0A7B3E10-2247-CF4E-8265-10C417FAF893}" type="datetimeFigureOut">
              <a:rPr lang="en-US" smtClean="0"/>
              <a:t>26/03/2013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4616F7-B951-B34E-B3A5-020BB3FFAF0E}" type="slidenum">
              <a:rPr lang="en-US" smtClean="0"/>
              <a:t>‹#›</a:t>
            </a:fld>
            <a:endParaRPr lang="en-US"/>
          </a:p>
        </p:txBody>
      </p:sp>
    </p:spTree>
    <p:extLst>
      <p:ext uri="{BB962C8B-B14F-4D97-AF65-F5344CB8AC3E}">
        <p14:creationId xmlns:p14="http://schemas.microsoft.com/office/powerpoint/2010/main" val="2500113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7B3E10-2247-CF4E-8265-10C417FAF893}" type="datetimeFigureOut">
              <a:rPr lang="en-US" smtClean="0"/>
              <a:t>26/03/2013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4616F7-B951-B34E-B3A5-020BB3FFAF0E}" type="slidenum">
              <a:rPr lang="en-US" smtClean="0"/>
              <a:t>‹#›</a:t>
            </a:fld>
            <a:endParaRPr lang="en-US"/>
          </a:p>
        </p:txBody>
      </p:sp>
    </p:spTree>
    <p:extLst>
      <p:ext uri="{BB962C8B-B14F-4D97-AF65-F5344CB8AC3E}">
        <p14:creationId xmlns:p14="http://schemas.microsoft.com/office/powerpoint/2010/main" val="1920665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0A7B3E10-2247-CF4E-8265-10C417FAF893}" type="datetimeFigureOut">
              <a:rPr lang="en-US" smtClean="0"/>
              <a:t>26/03/2013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4616F7-B951-B34E-B3A5-020BB3FFAF0E}" type="slidenum">
              <a:rPr lang="en-US" smtClean="0"/>
              <a:t>‹#›</a:t>
            </a:fld>
            <a:endParaRPr lang="en-US"/>
          </a:p>
        </p:txBody>
      </p:sp>
    </p:spTree>
    <p:extLst>
      <p:ext uri="{BB962C8B-B14F-4D97-AF65-F5344CB8AC3E}">
        <p14:creationId xmlns:p14="http://schemas.microsoft.com/office/powerpoint/2010/main" val="3248802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0A7B3E10-2247-CF4E-8265-10C417FAF893}" type="datetimeFigureOut">
              <a:rPr lang="en-US" smtClean="0"/>
              <a:t>26/03/2013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4616F7-B951-B34E-B3A5-020BB3FFAF0E}" type="slidenum">
              <a:rPr lang="en-US" smtClean="0"/>
              <a:t>‹#›</a:t>
            </a:fld>
            <a:endParaRPr lang="en-US"/>
          </a:p>
        </p:txBody>
      </p:sp>
    </p:spTree>
    <p:extLst>
      <p:ext uri="{BB962C8B-B14F-4D97-AF65-F5344CB8AC3E}">
        <p14:creationId xmlns:p14="http://schemas.microsoft.com/office/powerpoint/2010/main" val="419361172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7B3E10-2247-CF4E-8265-10C417FAF893}" type="datetimeFigureOut">
              <a:rPr lang="en-US" smtClean="0"/>
              <a:t>26/03/2013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4616F7-B951-B34E-B3A5-020BB3FFAF0E}" type="slidenum">
              <a:rPr lang="en-US" smtClean="0"/>
              <a:t>‹#›</a:t>
            </a:fld>
            <a:endParaRPr lang="en-US"/>
          </a:p>
        </p:txBody>
      </p:sp>
    </p:spTree>
    <p:extLst>
      <p:ext uri="{BB962C8B-B14F-4D97-AF65-F5344CB8AC3E}">
        <p14:creationId xmlns:p14="http://schemas.microsoft.com/office/powerpoint/2010/main" val="1610187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oiop.com/racismatuni"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neilslearning.wordpress.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i="1" dirty="0"/>
              <a:t>Students researching the student experience of ethnic minority students</a:t>
            </a:r>
            <a:endParaRPr lang="en-US" dirty="0"/>
          </a:p>
        </p:txBody>
      </p:sp>
      <p:sp>
        <p:nvSpPr>
          <p:cNvPr id="3" name="Subtitle 2"/>
          <p:cNvSpPr>
            <a:spLocks noGrp="1"/>
          </p:cNvSpPr>
          <p:nvPr>
            <p:ph type="subTitle" idx="1"/>
          </p:nvPr>
        </p:nvSpPr>
        <p:spPr/>
        <p:txBody>
          <a:bodyPr>
            <a:normAutofit fontScale="85000" lnSpcReduction="10000"/>
          </a:bodyPr>
          <a:lstStyle/>
          <a:p>
            <a:r>
              <a:rPr lang="en-US" dirty="0" err="1" smtClean="0"/>
              <a:t>Suneela</a:t>
            </a:r>
            <a:r>
              <a:rPr lang="en-US" dirty="0" smtClean="0"/>
              <a:t> Ahmed, PhD </a:t>
            </a:r>
            <a:r>
              <a:rPr lang="en-US" dirty="0" smtClean="0"/>
              <a:t>student, Urban Design</a:t>
            </a:r>
            <a:endParaRPr lang="en-US" dirty="0" smtClean="0"/>
          </a:p>
          <a:p>
            <a:r>
              <a:rPr lang="en-US" dirty="0" smtClean="0"/>
              <a:t>Neil Currant, OCSLD</a:t>
            </a:r>
          </a:p>
          <a:p>
            <a:r>
              <a:rPr lang="en-US" dirty="0" smtClean="0"/>
              <a:t>Dianne </a:t>
            </a:r>
            <a:r>
              <a:rPr lang="en-US" dirty="0" err="1" smtClean="0"/>
              <a:t>Regisford</a:t>
            </a:r>
            <a:r>
              <a:rPr lang="en-US" dirty="0" smtClean="0"/>
              <a:t>, PhD </a:t>
            </a:r>
            <a:r>
              <a:rPr lang="en-US" dirty="0" smtClean="0"/>
              <a:t>student, Social Sculpture</a:t>
            </a:r>
            <a:endParaRPr lang="en-US" dirty="0"/>
          </a:p>
        </p:txBody>
      </p:sp>
    </p:spTree>
    <p:extLst>
      <p:ext uri="{BB962C8B-B14F-4D97-AF65-F5344CB8AC3E}">
        <p14:creationId xmlns:p14="http://schemas.microsoft.com/office/powerpoint/2010/main" val="27472229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 am involved - </a:t>
            </a:r>
            <a:r>
              <a:rPr lang="en-US" dirty="0" err="1" smtClean="0"/>
              <a:t>Suneela</a:t>
            </a:r>
            <a:endParaRPr lang="en-US" dirty="0"/>
          </a:p>
        </p:txBody>
      </p:sp>
      <p:sp>
        <p:nvSpPr>
          <p:cNvPr id="3" name="Content Placeholder 2"/>
          <p:cNvSpPr>
            <a:spLocks noGrp="1"/>
          </p:cNvSpPr>
          <p:nvPr>
            <p:ph idx="1"/>
          </p:nvPr>
        </p:nvSpPr>
        <p:spPr/>
        <p:txBody>
          <a:bodyPr/>
          <a:lstStyle/>
          <a:p>
            <a:r>
              <a:rPr lang="en-US" dirty="0" smtClean="0"/>
              <a:t>Personal interest</a:t>
            </a:r>
            <a:endParaRPr lang="en-US" dirty="0"/>
          </a:p>
        </p:txBody>
      </p:sp>
      <p:sp>
        <p:nvSpPr>
          <p:cNvPr id="4" name="Line Callout 1 3"/>
          <p:cNvSpPr/>
          <p:nvPr/>
        </p:nvSpPr>
        <p:spPr>
          <a:xfrm>
            <a:off x="2802387" y="2429810"/>
            <a:ext cx="5121607" cy="3285765"/>
          </a:xfrm>
          <a:prstGeom prst="borderCallout1">
            <a:avLst>
              <a:gd name="adj1" fmla="val 29674"/>
              <a:gd name="adj2" fmla="val -1594"/>
              <a:gd name="adj3" fmla="val -6828"/>
              <a:gd name="adj4" fmla="val -20543"/>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sz="2400" dirty="0">
                <a:solidFill>
                  <a:schemeClr val="tx1"/>
                </a:solidFill>
              </a:rPr>
              <a:t>“being an international student in the UK currently, and having done my Masters from Australia where again I was an international student and being a socialist at heart it is but natural that I sympathize and can relate to issues BME students face.”</a:t>
            </a:r>
          </a:p>
        </p:txBody>
      </p:sp>
    </p:spTree>
    <p:extLst>
      <p:ext uri="{BB962C8B-B14F-4D97-AF65-F5344CB8AC3E}">
        <p14:creationId xmlns:p14="http://schemas.microsoft.com/office/powerpoint/2010/main" val="359298400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Dianne</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9728177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points</a:t>
            </a:r>
            <a:endParaRPr lang="en-US" dirty="0"/>
          </a:p>
        </p:txBody>
      </p:sp>
      <p:sp>
        <p:nvSpPr>
          <p:cNvPr id="3" name="Content Placeholder 2"/>
          <p:cNvSpPr>
            <a:spLocks noGrp="1"/>
          </p:cNvSpPr>
          <p:nvPr>
            <p:ph idx="1"/>
          </p:nvPr>
        </p:nvSpPr>
        <p:spPr/>
        <p:txBody>
          <a:bodyPr>
            <a:normAutofit lnSpcReduction="10000"/>
          </a:bodyPr>
          <a:lstStyle/>
          <a:p>
            <a:r>
              <a:rPr lang="en-US" dirty="0" smtClean="0"/>
              <a:t>The value </a:t>
            </a:r>
            <a:r>
              <a:rPr lang="en-US" dirty="0" smtClean="0"/>
              <a:t>of / engagement of </a:t>
            </a:r>
            <a:r>
              <a:rPr lang="en-US" dirty="0" smtClean="0"/>
              <a:t>student </a:t>
            </a:r>
            <a:r>
              <a:rPr lang="en-US" dirty="0" smtClean="0"/>
              <a:t>researchers</a:t>
            </a:r>
          </a:p>
          <a:p>
            <a:r>
              <a:rPr lang="en-US" dirty="0" smtClean="0"/>
              <a:t>‘Paying’ for engagement?</a:t>
            </a:r>
            <a:endParaRPr lang="en-US" dirty="0" smtClean="0"/>
          </a:p>
          <a:p>
            <a:r>
              <a:rPr lang="en-US" dirty="0" smtClean="0"/>
              <a:t>The institutional position on student researchers (ethics?</a:t>
            </a:r>
            <a:r>
              <a:rPr lang="en-US" dirty="0" smtClean="0"/>
              <a:t>)</a:t>
            </a:r>
          </a:p>
          <a:p>
            <a:endParaRPr lang="en-US" dirty="0"/>
          </a:p>
          <a:p>
            <a:endParaRPr lang="en-US" dirty="0" smtClean="0"/>
          </a:p>
          <a:p>
            <a:endParaRPr lang="en-US" dirty="0"/>
          </a:p>
          <a:p>
            <a:pPr marL="0" indent="0">
              <a:buNone/>
            </a:pPr>
            <a:r>
              <a:rPr lang="en-US" sz="2400" dirty="0" smtClean="0">
                <a:hlinkClick r:id="rId2"/>
              </a:rPr>
              <a:t>www.doiop.com/racismatuni</a:t>
            </a:r>
            <a:r>
              <a:rPr lang="en-US" sz="2400" dirty="0" smtClean="0"/>
              <a:t> </a:t>
            </a:r>
            <a:endParaRPr lang="en-US" sz="2400" dirty="0"/>
          </a:p>
        </p:txBody>
      </p:sp>
    </p:spTree>
    <p:extLst>
      <p:ext uri="{BB962C8B-B14F-4D97-AF65-F5344CB8AC3E}">
        <p14:creationId xmlns:p14="http://schemas.microsoft.com/office/powerpoint/2010/main" val="277622942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a:t>Background to why we are doing the project.</a:t>
            </a:r>
          </a:p>
          <a:p>
            <a:r>
              <a:rPr lang="en-US" dirty="0"/>
              <a:t>The role of student researchers in the project</a:t>
            </a:r>
            <a:r>
              <a:rPr lang="en-US" dirty="0" smtClean="0"/>
              <a:t>.</a:t>
            </a:r>
          </a:p>
          <a:p>
            <a:pPr lvl="1"/>
            <a:r>
              <a:rPr lang="en-US" dirty="0" smtClean="0"/>
              <a:t>Why get involved?</a:t>
            </a:r>
          </a:p>
          <a:p>
            <a:pPr lvl="1"/>
            <a:r>
              <a:rPr lang="en-US" dirty="0" smtClean="0"/>
              <a:t>Personal benefits?</a:t>
            </a:r>
          </a:p>
          <a:p>
            <a:pPr lvl="1"/>
            <a:r>
              <a:rPr lang="en-US" dirty="0" smtClean="0"/>
              <a:t>Benefits to the project</a:t>
            </a:r>
            <a:r>
              <a:rPr lang="en-US" dirty="0" smtClean="0"/>
              <a:t>.</a:t>
            </a:r>
          </a:p>
          <a:p>
            <a:r>
              <a:rPr lang="en-US" dirty="0" smtClean="0"/>
              <a:t>Discussion</a:t>
            </a:r>
            <a:endParaRPr lang="en-US" dirty="0"/>
          </a:p>
        </p:txBody>
      </p:sp>
    </p:spTree>
    <p:extLst>
      <p:ext uri="{BB962C8B-B14F-4D97-AF65-F5344CB8AC3E}">
        <p14:creationId xmlns:p14="http://schemas.microsoft.com/office/powerpoint/2010/main" val="246581167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smtClean="0"/>
              <a:t>The university is more than 3% below </a:t>
            </a:r>
            <a:r>
              <a:rPr lang="en-US" dirty="0" smtClean="0"/>
              <a:t>OFFA (</a:t>
            </a:r>
            <a:r>
              <a:rPr lang="en-US" sz="2000" dirty="0" smtClean="0"/>
              <a:t>Office for Fair Access</a:t>
            </a:r>
            <a:r>
              <a:rPr lang="en-US" dirty="0" smtClean="0"/>
              <a:t>) target </a:t>
            </a:r>
            <a:r>
              <a:rPr lang="en-US" dirty="0" smtClean="0"/>
              <a:t>for completion rates for BME students.</a:t>
            </a:r>
          </a:p>
          <a:p>
            <a:r>
              <a:rPr lang="en-US" dirty="0" smtClean="0"/>
              <a:t>BME students are less likely to get a 1</a:t>
            </a:r>
            <a:r>
              <a:rPr lang="en-US" baseline="30000" dirty="0" smtClean="0"/>
              <a:t>st</a:t>
            </a:r>
            <a:r>
              <a:rPr lang="en-US" dirty="0" smtClean="0"/>
              <a:t> or 2.1 (at Brookes we calculated around 45% less likely, trying to take account of other factors)</a:t>
            </a:r>
          </a:p>
          <a:p>
            <a:r>
              <a:rPr lang="en-US" dirty="0" smtClean="0"/>
              <a:t>By 2016 we risk being more than 3% below our OFFA target for BME ‘Good’ completion.</a:t>
            </a:r>
          </a:p>
          <a:p>
            <a:endParaRPr lang="en-US" dirty="0"/>
          </a:p>
        </p:txBody>
      </p:sp>
    </p:spTree>
    <p:extLst>
      <p:ext uri="{BB962C8B-B14F-4D97-AF65-F5344CB8AC3E}">
        <p14:creationId xmlns:p14="http://schemas.microsoft.com/office/powerpoint/2010/main" val="275219002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87619207"/>
              </p:ext>
            </p:extLst>
          </p:nvPr>
        </p:nvGraphicFramePr>
        <p:xfrm>
          <a:off x="514058" y="274638"/>
          <a:ext cx="8229600" cy="4971114"/>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828519">
                <a:tc>
                  <a:txBody>
                    <a:bodyPr/>
                    <a:lstStyle/>
                    <a:p>
                      <a:pPr>
                        <a:spcAft>
                          <a:spcPts val="0"/>
                        </a:spcAft>
                      </a:pPr>
                      <a:r>
                        <a:rPr lang="en-GB" sz="1800" dirty="0">
                          <a:effectLst/>
                          <a:latin typeface="Arial"/>
                          <a:ea typeface="Calibri"/>
                          <a:cs typeface="Times New Roman"/>
                        </a:rPr>
                        <a:t>FT U/G Home students</a:t>
                      </a:r>
                      <a:endParaRPr lang="en-GB" sz="1800" dirty="0">
                        <a:effectLst/>
                        <a:latin typeface="Cambria"/>
                        <a:ea typeface="ＭＳ 明朝"/>
                        <a:cs typeface="Times New Roman"/>
                      </a:endParaRPr>
                    </a:p>
                  </a:txBody>
                  <a:tcPr marL="68580" marR="68580" marT="0" marB="0"/>
                </a:tc>
                <a:tc>
                  <a:txBody>
                    <a:bodyPr/>
                    <a:lstStyle/>
                    <a:p>
                      <a:pPr>
                        <a:spcAft>
                          <a:spcPts val="0"/>
                        </a:spcAft>
                      </a:pPr>
                      <a:r>
                        <a:rPr lang="en-GB" sz="1800">
                          <a:effectLst/>
                          <a:latin typeface="Arial"/>
                          <a:ea typeface="Calibri"/>
                          <a:cs typeface="Times New Roman"/>
                        </a:rPr>
                        <a:t>% of BME </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a:effectLst/>
                          <a:latin typeface="Arial"/>
                          <a:ea typeface="Calibri"/>
                          <a:cs typeface="Times New Roman"/>
                        </a:rPr>
                        <a:t>% of White </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a:effectLst/>
                          <a:latin typeface="Arial"/>
                          <a:ea typeface="Calibri"/>
                          <a:cs typeface="Times New Roman"/>
                        </a:rPr>
                        <a:t>% of BME with good completion </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a:effectLst/>
                          <a:latin typeface="Arial"/>
                          <a:ea typeface="Calibri"/>
                          <a:cs typeface="Times New Roman"/>
                        </a:rPr>
                        <a:t>% of White with good completion </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dirty="0">
                          <a:effectLst/>
                          <a:latin typeface="Arial"/>
                          <a:ea typeface="Calibri"/>
                          <a:cs typeface="Times New Roman"/>
                        </a:rPr>
                        <a:t>Attainment gap</a:t>
                      </a:r>
                      <a:endParaRPr lang="en-GB" sz="1800" dirty="0">
                        <a:effectLst/>
                        <a:latin typeface="Cambria"/>
                        <a:ea typeface="ＭＳ 明朝"/>
                        <a:cs typeface="Times New Roman"/>
                      </a:endParaRPr>
                    </a:p>
                  </a:txBody>
                  <a:tcPr marL="68580" marR="68580" marT="0" marB="0"/>
                </a:tc>
              </a:tr>
              <a:tr h="828519">
                <a:tc>
                  <a:txBody>
                    <a:bodyPr/>
                    <a:lstStyle/>
                    <a:p>
                      <a:pPr>
                        <a:spcAft>
                          <a:spcPts val="0"/>
                        </a:spcAft>
                      </a:pPr>
                      <a:r>
                        <a:rPr lang="en-GB" sz="1800">
                          <a:effectLst/>
                          <a:latin typeface="Arial"/>
                          <a:ea typeface="Calibri"/>
                          <a:cs typeface="Times New Roman"/>
                        </a:rPr>
                        <a:t>From FE </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a:effectLst/>
                          <a:latin typeface="Arial"/>
                          <a:ea typeface="Calibri"/>
                          <a:cs typeface="Times New Roman"/>
                        </a:rPr>
                        <a:t>49</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a:effectLst/>
                          <a:latin typeface="Arial"/>
                          <a:ea typeface="Calibri"/>
                          <a:cs typeface="Times New Roman"/>
                        </a:rPr>
                        <a:t>37.3</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a:effectLst/>
                          <a:latin typeface="Arial"/>
                          <a:ea typeface="Calibri"/>
                          <a:cs typeface="Times New Roman"/>
                        </a:rPr>
                        <a:t>50.8</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a:effectLst/>
                          <a:latin typeface="Arial"/>
                          <a:ea typeface="Calibri"/>
                          <a:cs typeface="Times New Roman"/>
                        </a:rPr>
                        <a:t>73.5</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a:effectLst/>
                          <a:latin typeface="Arial"/>
                          <a:ea typeface="Calibri"/>
                          <a:cs typeface="Times New Roman"/>
                        </a:rPr>
                        <a:t>22.7%</a:t>
                      </a:r>
                      <a:endParaRPr lang="en-GB" sz="1800">
                        <a:effectLst/>
                        <a:latin typeface="Cambria"/>
                        <a:ea typeface="ＭＳ 明朝"/>
                        <a:cs typeface="Times New Roman"/>
                      </a:endParaRPr>
                    </a:p>
                  </a:txBody>
                  <a:tcPr marL="68580" marR="68580" marT="0" marB="0"/>
                </a:tc>
              </a:tr>
              <a:tr h="828519">
                <a:tc>
                  <a:txBody>
                    <a:bodyPr/>
                    <a:lstStyle/>
                    <a:p>
                      <a:pPr>
                        <a:spcAft>
                          <a:spcPts val="0"/>
                        </a:spcAft>
                      </a:pPr>
                      <a:r>
                        <a:rPr lang="en-GB" sz="1800">
                          <a:effectLst/>
                          <a:latin typeface="Arial"/>
                          <a:ea typeface="Calibri"/>
                          <a:cs typeface="Times New Roman"/>
                        </a:rPr>
                        <a:t>From other</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a:effectLst/>
                          <a:latin typeface="Arial"/>
                          <a:ea typeface="Calibri"/>
                          <a:cs typeface="Times New Roman"/>
                        </a:rPr>
                        <a:t>51</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a:effectLst/>
                          <a:latin typeface="Arial"/>
                          <a:ea typeface="Calibri"/>
                          <a:cs typeface="Times New Roman"/>
                        </a:rPr>
                        <a:t>62.7</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a:effectLst/>
                          <a:latin typeface="Arial"/>
                          <a:ea typeface="Calibri"/>
                          <a:cs typeface="Times New Roman"/>
                        </a:rPr>
                        <a:t>62.2</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a:effectLst/>
                          <a:latin typeface="Arial"/>
                          <a:ea typeface="Calibri"/>
                          <a:cs typeface="Times New Roman"/>
                        </a:rPr>
                        <a:t>73.1</a:t>
                      </a:r>
                      <a:endParaRPr lang="en-GB" sz="1800">
                        <a:effectLst/>
                        <a:latin typeface="Cambria"/>
                        <a:ea typeface="ＭＳ 明朝"/>
                        <a:cs typeface="Times New Roman"/>
                      </a:endParaRPr>
                    </a:p>
                    <a:p>
                      <a:pPr>
                        <a:spcAft>
                          <a:spcPts val="0"/>
                        </a:spcAft>
                      </a:pPr>
                      <a:r>
                        <a:rPr lang="en-GB" sz="1800">
                          <a:effectLst/>
                          <a:latin typeface="Arial"/>
                          <a:ea typeface="Calibri"/>
                          <a:cs typeface="Times New Roman"/>
                        </a:rPr>
                        <a:t> </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a:effectLst/>
                          <a:latin typeface="Arial"/>
                          <a:ea typeface="Calibri"/>
                          <a:cs typeface="Times New Roman"/>
                        </a:rPr>
                        <a:t>10.9%</a:t>
                      </a:r>
                      <a:endParaRPr lang="en-GB" sz="1800">
                        <a:effectLst/>
                        <a:latin typeface="Cambria"/>
                        <a:ea typeface="ＭＳ 明朝"/>
                        <a:cs typeface="Times New Roman"/>
                      </a:endParaRPr>
                    </a:p>
                  </a:txBody>
                  <a:tcPr marL="68580" marR="68580" marT="0" marB="0"/>
                </a:tc>
              </a:tr>
              <a:tr h="828519">
                <a:tc>
                  <a:txBody>
                    <a:bodyPr/>
                    <a:lstStyle/>
                    <a:p>
                      <a:pPr>
                        <a:spcAft>
                          <a:spcPts val="0"/>
                        </a:spcAft>
                      </a:pPr>
                      <a:r>
                        <a:rPr lang="en-GB" sz="1800">
                          <a:effectLst/>
                          <a:latin typeface="Arial"/>
                          <a:ea typeface="Calibri"/>
                          <a:cs typeface="Times New Roman"/>
                        </a:rPr>
                        <a:t>Of known Tariff over 400</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a:effectLst/>
                          <a:latin typeface="Arial"/>
                          <a:ea typeface="Calibri"/>
                          <a:cs typeface="Times New Roman"/>
                        </a:rPr>
                        <a:t>10.7</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a:effectLst/>
                          <a:latin typeface="Arial"/>
                          <a:ea typeface="Calibri"/>
                          <a:cs typeface="Times New Roman"/>
                        </a:rPr>
                        <a:t>14.8</a:t>
                      </a:r>
                      <a:endParaRPr lang="en-GB" sz="1800">
                        <a:effectLst/>
                        <a:latin typeface="Cambria"/>
                        <a:ea typeface="ＭＳ 明朝"/>
                        <a:cs typeface="Times New Roman"/>
                      </a:endParaRPr>
                    </a:p>
                    <a:p>
                      <a:pPr>
                        <a:spcAft>
                          <a:spcPts val="0"/>
                        </a:spcAft>
                      </a:pPr>
                      <a:r>
                        <a:rPr lang="en-GB" sz="1800">
                          <a:effectLst/>
                          <a:latin typeface="Arial"/>
                          <a:ea typeface="Calibri"/>
                          <a:cs typeface="Times New Roman"/>
                        </a:rPr>
                        <a:t> </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a:effectLst/>
                          <a:latin typeface="Arial"/>
                          <a:ea typeface="Calibri"/>
                          <a:cs typeface="Times New Roman"/>
                        </a:rPr>
                        <a:t>83.8</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a:effectLst/>
                          <a:latin typeface="Arial"/>
                          <a:ea typeface="Calibri"/>
                          <a:cs typeface="Times New Roman"/>
                        </a:rPr>
                        <a:t>88.6</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a:effectLst/>
                          <a:latin typeface="Arial"/>
                          <a:ea typeface="Calibri"/>
                          <a:cs typeface="Times New Roman"/>
                        </a:rPr>
                        <a:t>4.8%</a:t>
                      </a:r>
                      <a:endParaRPr lang="en-GB" sz="1800">
                        <a:effectLst/>
                        <a:latin typeface="Cambria"/>
                        <a:ea typeface="ＭＳ 明朝"/>
                        <a:cs typeface="Times New Roman"/>
                      </a:endParaRPr>
                    </a:p>
                  </a:txBody>
                  <a:tcPr marL="68580" marR="68580" marT="0" marB="0"/>
                </a:tc>
              </a:tr>
              <a:tr h="828519">
                <a:tc>
                  <a:txBody>
                    <a:bodyPr/>
                    <a:lstStyle/>
                    <a:p>
                      <a:pPr>
                        <a:spcAft>
                          <a:spcPts val="0"/>
                        </a:spcAft>
                      </a:pPr>
                      <a:r>
                        <a:rPr lang="en-GB" sz="1800">
                          <a:effectLst/>
                          <a:latin typeface="Arial"/>
                          <a:ea typeface="Calibri"/>
                          <a:cs typeface="Times New Roman"/>
                        </a:rPr>
                        <a:t>Of known Tariff below 200</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a:effectLst/>
                          <a:latin typeface="Arial"/>
                          <a:ea typeface="Calibri"/>
                          <a:cs typeface="Times New Roman"/>
                        </a:rPr>
                        <a:t>14.6</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a:effectLst/>
                          <a:latin typeface="Arial"/>
                          <a:ea typeface="Calibri"/>
                          <a:cs typeface="Times New Roman"/>
                        </a:rPr>
                        <a:t>9.1</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dirty="0">
                          <a:effectLst/>
                          <a:latin typeface="Arial"/>
                          <a:ea typeface="Calibri"/>
                          <a:cs typeface="Times New Roman"/>
                        </a:rPr>
                        <a:t>41.3</a:t>
                      </a:r>
                      <a:endParaRPr lang="en-GB" sz="1800" dirty="0">
                        <a:effectLst/>
                        <a:latin typeface="Cambria"/>
                        <a:ea typeface="ＭＳ 明朝"/>
                        <a:cs typeface="Times New Roman"/>
                      </a:endParaRPr>
                    </a:p>
                  </a:txBody>
                  <a:tcPr marL="68580" marR="68580" marT="0" marB="0"/>
                </a:tc>
                <a:tc>
                  <a:txBody>
                    <a:bodyPr/>
                    <a:lstStyle/>
                    <a:p>
                      <a:pPr>
                        <a:spcAft>
                          <a:spcPts val="0"/>
                        </a:spcAft>
                      </a:pPr>
                      <a:r>
                        <a:rPr lang="en-GB" sz="1800">
                          <a:effectLst/>
                          <a:latin typeface="Arial"/>
                          <a:ea typeface="Calibri"/>
                          <a:cs typeface="Times New Roman"/>
                        </a:rPr>
                        <a:t>62.8</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a:effectLst/>
                          <a:latin typeface="Arial"/>
                          <a:ea typeface="Calibri"/>
                          <a:cs typeface="Times New Roman"/>
                        </a:rPr>
                        <a:t>21.5%</a:t>
                      </a:r>
                      <a:endParaRPr lang="en-GB" sz="1800">
                        <a:effectLst/>
                        <a:latin typeface="Cambria"/>
                        <a:ea typeface="ＭＳ 明朝"/>
                        <a:cs typeface="Times New Roman"/>
                      </a:endParaRPr>
                    </a:p>
                  </a:txBody>
                  <a:tcPr marL="68580" marR="68580" marT="0" marB="0"/>
                </a:tc>
              </a:tr>
              <a:tr h="828519">
                <a:tc>
                  <a:txBody>
                    <a:bodyPr/>
                    <a:lstStyle/>
                    <a:p>
                      <a:pPr>
                        <a:spcAft>
                          <a:spcPts val="0"/>
                        </a:spcAft>
                      </a:pPr>
                      <a:r>
                        <a:rPr lang="en-GB" sz="1800">
                          <a:effectLst/>
                          <a:latin typeface="Arial"/>
                          <a:ea typeface="Calibri"/>
                          <a:cs typeface="Times New Roman"/>
                        </a:rPr>
                        <a:t>Unknown tariff</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a:effectLst/>
                          <a:latin typeface="Arial"/>
                          <a:ea typeface="Calibri"/>
                          <a:cs typeface="Times New Roman"/>
                        </a:rPr>
                        <a:t>47.7</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a:effectLst/>
                          <a:latin typeface="Arial"/>
                          <a:ea typeface="Calibri"/>
                          <a:cs typeface="Times New Roman"/>
                        </a:rPr>
                        <a:t>32</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a:effectLst/>
                          <a:latin typeface="Arial"/>
                          <a:ea typeface="Calibri"/>
                          <a:cs typeface="Times New Roman"/>
                        </a:rPr>
                        <a:t>46.6</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a:effectLst/>
                          <a:latin typeface="Arial"/>
                          <a:ea typeface="Calibri"/>
                          <a:cs typeface="Times New Roman"/>
                        </a:rPr>
                        <a:t>66.5</a:t>
                      </a:r>
                      <a:endParaRPr lang="en-GB" sz="1800">
                        <a:effectLst/>
                        <a:latin typeface="Cambria"/>
                        <a:ea typeface="ＭＳ 明朝"/>
                        <a:cs typeface="Times New Roman"/>
                      </a:endParaRPr>
                    </a:p>
                  </a:txBody>
                  <a:tcPr marL="68580" marR="68580" marT="0" marB="0"/>
                </a:tc>
                <a:tc>
                  <a:txBody>
                    <a:bodyPr/>
                    <a:lstStyle/>
                    <a:p>
                      <a:pPr>
                        <a:spcAft>
                          <a:spcPts val="0"/>
                        </a:spcAft>
                      </a:pPr>
                      <a:r>
                        <a:rPr lang="en-GB" sz="1800" dirty="0">
                          <a:effectLst/>
                          <a:latin typeface="Arial"/>
                          <a:ea typeface="Calibri"/>
                          <a:cs typeface="Times New Roman"/>
                        </a:rPr>
                        <a:t>19.9%</a:t>
                      </a:r>
                      <a:endParaRPr lang="en-GB" sz="1800" dirty="0">
                        <a:effectLst/>
                        <a:latin typeface="Cambria"/>
                        <a:ea typeface="ＭＳ 明朝"/>
                        <a:cs typeface="Times New Roman"/>
                      </a:endParaRPr>
                    </a:p>
                  </a:txBody>
                  <a:tcPr marL="68580" marR="68580" marT="0" marB="0"/>
                </a:tc>
              </a:tr>
            </a:tbl>
          </a:graphicData>
        </a:graphic>
      </p:graphicFrame>
      <p:sp>
        <p:nvSpPr>
          <p:cNvPr id="7" name="Rectangle 6"/>
          <p:cNvSpPr/>
          <p:nvPr/>
        </p:nvSpPr>
        <p:spPr>
          <a:xfrm>
            <a:off x="646240" y="5478666"/>
            <a:ext cx="7664291" cy="923330"/>
          </a:xfrm>
          <a:prstGeom prst="rect">
            <a:avLst/>
          </a:prstGeom>
        </p:spPr>
        <p:txBody>
          <a:bodyPr wrap="square">
            <a:spAutoFit/>
          </a:bodyPr>
          <a:lstStyle/>
          <a:p>
            <a:r>
              <a:rPr lang="en-GB" i="1" dirty="0"/>
              <a:t>Table 1: </a:t>
            </a:r>
            <a:r>
              <a:rPr lang="en-GB" b="1" dirty="0"/>
              <a:t>Proportion of BME and White students entering Brookes and gaining good degrees based on entry tariffs and where they last studied (combined data for </a:t>
            </a:r>
            <a:r>
              <a:rPr lang="en-GB" b="1" dirty="0" smtClean="0"/>
              <a:t>2009-11)</a:t>
            </a:r>
            <a:endParaRPr lang="en-GB" b="1" dirty="0"/>
          </a:p>
        </p:txBody>
      </p:sp>
      <p:sp>
        <p:nvSpPr>
          <p:cNvPr id="9" name="Donut 8"/>
          <p:cNvSpPr/>
          <p:nvPr/>
        </p:nvSpPr>
        <p:spPr>
          <a:xfrm>
            <a:off x="7206142" y="773121"/>
            <a:ext cx="1104389" cy="897373"/>
          </a:xfrm>
          <a:prstGeom prst="donut">
            <a:avLst>
              <a:gd name="adj" fmla="val 8078"/>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0" name="Donut 9"/>
          <p:cNvSpPr/>
          <p:nvPr/>
        </p:nvSpPr>
        <p:spPr>
          <a:xfrm>
            <a:off x="7206142" y="4156063"/>
            <a:ext cx="1104389" cy="897373"/>
          </a:xfrm>
          <a:prstGeom prst="donut">
            <a:avLst>
              <a:gd name="adj" fmla="val 8078"/>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43963811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a:t>
            </a:r>
            <a:endParaRPr lang="en-US" dirty="0"/>
          </a:p>
        </p:txBody>
      </p:sp>
      <p:sp>
        <p:nvSpPr>
          <p:cNvPr id="3" name="Content Placeholder 2"/>
          <p:cNvSpPr>
            <a:spLocks noGrp="1"/>
          </p:cNvSpPr>
          <p:nvPr>
            <p:ph idx="1"/>
          </p:nvPr>
        </p:nvSpPr>
        <p:spPr/>
        <p:txBody>
          <a:bodyPr/>
          <a:lstStyle/>
          <a:p>
            <a:r>
              <a:rPr lang="en-US" dirty="0" smtClean="0"/>
              <a:t>To investigate the BME student experience</a:t>
            </a:r>
          </a:p>
          <a:p>
            <a:r>
              <a:rPr lang="en-US" dirty="0" smtClean="0"/>
              <a:t>Combining </a:t>
            </a:r>
            <a:r>
              <a:rPr lang="en-US" dirty="0" smtClean="0"/>
              <a:t>APTT (</a:t>
            </a:r>
            <a:r>
              <a:rPr lang="en-US" sz="2000" dirty="0" smtClean="0"/>
              <a:t>Academic Performance Tracking Tool</a:t>
            </a:r>
            <a:r>
              <a:rPr lang="en-US" dirty="0" smtClean="0"/>
              <a:t>) </a:t>
            </a:r>
            <a:r>
              <a:rPr lang="en-US" dirty="0" smtClean="0"/>
              <a:t>data with qualitative interviews.</a:t>
            </a:r>
          </a:p>
          <a:p>
            <a:r>
              <a:rPr lang="en-US" dirty="0" smtClean="0"/>
              <a:t>What sort of place is Brookes for BME students?</a:t>
            </a:r>
            <a:endParaRPr lang="en-US" dirty="0"/>
          </a:p>
        </p:txBody>
      </p:sp>
    </p:spTree>
    <p:extLst>
      <p:ext uri="{BB962C8B-B14F-4D97-AF65-F5344CB8AC3E}">
        <p14:creationId xmlns:p14="http://schemas.microsoft.com/office/powerpoint/2010/main" val="134718517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Approach to qualitative data collection</a:t>
            </a:r>
            <a:endParaRPr lang="en-US" dirty="0"/>
          </a:p>
        </p:txBody>
      </p:sp>
      <p:sp>
        <p:nvSpPr>
          <p:cNvPr id="3" name="Content Placeholder 2"/>
          <p:cNvSpPr>
            <a:spLocks noGrp="1"/>
          </p:cNvSpPr>
          <p:nvPr>
            <p:ph idx="1"/>
          </p:nvPr>
        </p:nvSpPr>
        <p:spPr/>
        <p:txBody>
          <a:bodyPr/>
          <a:lstStyle/>
          <a:p>
            <a:r>
              <a:rPr lang="en-US" dirty="0" smtClean="0"/>
              <a:t>Employ student assistants to recruit and interview participants - generic student assistant job description (pioneered by Berry O'Donovan)</a:t>
            </a:r>
          </a:p>
          <a:p>
            <a:r>
              <a:rPr lang="en-US" dirty="0" smtClean="0"/>
              <a:t>Why? – To reduce the power distance to get honest, open stories</a:t>
            </a:r>
            <a:r>
              <a:rPr lang="en-US" dirty="0" smtClean="0"/>
              <a:t>. Built into the research design.</a:t>
            </a:r>
            <a:endParaRPr lang="en-US" dirty="0"/>
          </a:p>
        </p:txBody>
      </p:sp>
    </p:spTree>
    <p:extLst>
      <p:ext uri="{BB962C8B-B14F-4D97-AF65-F5344CB8AC3E}">
        <p14:creationId xmlns:p14="http://schemas.microsoft.com/office/powerpoint/2010/main" val="293749306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word on ethics</a:t>
            </a:r>
            <a:endParaRPr lang="en-US" dirty="0"/>
          </a:p>
        </p:txBody>
      </p:sp>
      <p:sp>
        <p:nvSpPr>
          <p:cNvPr id="3" name="Content Placeholder 2"/>
          <p:cNvSpPr>
            <a:spLocks noGrp="1"/>
          </p:cNvSpPr>
          <p:nvPr>
            <p:ph idx="1"/>
          </p:nvPr>
        </p:nvSpPr>
        <p:spPr/>
        <p:txBody>
          <a:bodyPr/>
          <a:lstStyle/>
          <a:p>
            <a:r>
              <a:rPr lang="en-US" dirty="0" smtClean="0"/>
              <a:t>The ethics committee had some concerns about using students as researchers and doing the </a:t>
            </a:r>
            <a:r>
              <a:rPr lang="en-US" dirty="0" smtClean="0"/>
              <a:t>interviews for institutional research.</a:t>
            </a: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1027802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to the project</a:t>
            </a:r>
            <a:endParaRPr lang="en-US" dirty="0"/>
          </a:p>
        </p:txBody>
      </p:sp>
      <p:sp>
        <p:nvSpPr>
          <p:cNvPr id="3" name="Content Placeholder 2"/>
          <p:cNvSpPr>
            <a:spLocks noGrp="1"/>
          </p:cNvSpPr>
          <p:nvPr>
            <p:ph idx="1"/>
          </p:nvPr>
        </p:nvSpPr>
        <p:spPr/>
        <p:txBody>
          <a:bodyPr/>
          <a:lstStyle/>
          <a:p>
            <a:r>
              <a:rPr lang="en-US" dirty="0" smtClean="0"/>
              <a:t>Challenge staff perceptions / thinking</a:t>
            </a:r>
          </a:p>
          <a:p>
            <a:r>
              <a:rPr lang="en-US" dirty="0" smtClean="0"/>
              <a:t>Generate ideas</a:t>
            </a:r>
          </a:p>
          <a:p>
            <a:r>
              <a:rPr lang="en-US" dirty="0" smtClean="0"/>
              <a:t>Different Contacts </a:t>
            </a:r>
          </a:p>
          <a:p>
            <a:r>
              <a:rPr lang="en-US" dirty="0" smtClean="0"/>
              <a:t>Different </a:t>
            </a:r>
            <a:r>
              <a:rPr lang="en-US" dirty="0" smtClean="0"/>
              <a:t>Skills</a:t>
            </a:r>
          </a:p>
          <a:p>
            <a:endParaRPr lang="en-US" dirty="0"/>
          </a:p>
          <a:p>
            <a:endParaRPr lang="en-US" dirty="0" smtClean="0"/>
          </a:p>
          <a:p>
            <a:pPr marL="0" indent="0">
              <a:buNone/>
            </a:pPr>
            <a:r>
              <a:rPr lang="en-US" dirty="0">
                <a:hlinkClick r:id="rId3"/>
              </a:rPr>
              <a:t>http://</a:t>
            </a:r>
            <a:r>
              <a:rPr lang="en-US" dirty="0" smtClean="0">
                <a:hlinkClick r:id="rId3"/>
              </a:rPr>
              <a:t>neilslearning.wordpress.com</a:t>
            </a:r>
            <a:r>
              <a:rPr lang="en-US" smtClean="0"/>
              <a:t> </a:t>
            </a:r>
            <a:endParaRPr lang="en-US" dirty="0"/>
          </a:p>
        </p:txBody>
      </p:sp>
    </p:spTree>
    <p:extLst>
      <p:ext uri="{BB962C8B-B14F-4D97-AF65-F5344CB8AC3E}">
        <p14:creationId xmlns:p14="http://schemas.microsoft.com/office/powerpoint/2010/main" val="175981190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 am involved - </a:t>
            </a:r>
            <a:r>
              <a:rPr lang="en-US" dirty="0" err="1" smtClean="0"/>
              <a:t>Suneela</a:t>
            </a:r>
            <a:endParaRPr lang="en-US" dirty="0"/>
          </a:p>
        </p:txBody>
      </p:sp>
      <p:sp>
        <p:nvSpPr>
          <p:cNvPr id="3" name="Content Placeholder 2"/>
          <p:cNvSpPr>
            <a:spLocks noGrp="1"/>
          </p:cNvSpPr>
          <p:nvPr>
            <p:ph idx="1"/>
          </p:nvPr>
        </p:nvSpPr>
        <p:spPr>
          <a:xfrm>
            <a:off x="457200" y="1600200"/>
            <a:ext cx="8229600" cy="4833274"/>
          </a:xfrm>
        </p:spPr>
        <p:txBody>
          <a:bodyPr>
            <a:normAutofit/>
          </a:bodyPr>
          <a:lstStyle/>
          <a:p>
            <a:r>
              <a:rPr lang="en-US" dirty="0" smtClean="0"/>
              <a:t>Research literacy</a:t>
            </a:r>
          </a:p>
          <a:p>
            <a:endParaRPr lang="en-US" dirty="0"/>
          </a:p>
          <a:p>
            <a:endParaRPr lang="en-US" dirty="0" smtClean="0"/>
          </a:p>
          <a:p>
            <a:endParaRPr lang="en-GB" dirty="0" smtClean="0"/>
          </a:p>
          <a:p>
            <a:r>
              <a:rPr lang="en-GB" dirty="0" smtClean="0"/>
              <a:t>                                                 Academic</a:t>
            </a:r>
            <a:r>
              <a:rPr lang="en-US" dirty="0" smtClean="0"/>
              <a:t> literacy</a:t>
            </a:r>
          </a:p>
          <a:p>
            <a:pPr marL="0" indent="0">
              <a:buNone/>
            </a:pPr>
            <a:endParaRPr lang="en-US" dirty="0"/>
          </a:p>
        </p:txBody>
      </p:sp>
      <p:sp>
        <p:nvSpPr>
          <p:cNvPr id="4" name="Rectangular Callout 3"/>
          <p:cNvSpPr/>
          <p:nvPr/>
        </p:nvSpPr>
        <p:spPr>
          <a:xfrm>
            <a:off x="5057759" y="1311545"/>
            <a:ext cx="4086241" cy="2498838"/>
          </a:xfrm>
          <a:prstGeom prst="wedgeRectCallout">
            <a:avLst>
              <a:gd name="adj1" fmla="val -71171"/>
              <a:gd name="adj2" fmla="val -2424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5259655" y="1585129"/>
            <a:ext cx="3782534" cy="1938992"/>
          </a:xfrm>
          <a:prstGeom prst="rect">
            <a:avLst/>
          </a:prstGeom>
          <a:noFill/>
        </p:spPr>
        <p:txBody>
          <a:bodyPr wrap="square" rtlCol="0">
            <a:spAutoFit/>
          </a:bodyPr>
          <a:lstStyle/>
          <a:p>
            <a:r>
              <a:rPr lang="en-US" sz="2400" dirty="0"/>
              <a:t>“I hope to gain practical experience of doing qualitative interviews which will benefit in my research degree </a:t>
            </a:r>
            <a:r>
              <a:rPr lang="en-US" sz="2400" dirty="0" smtClean="0"/>
              <a:t>studies.”</a:t>
            </a:r>
            <a:endParaRPr lang="en-US" sz="2400" dirty="0"/>
          </a:p>
        </p:txBody>
      </p:sp>
      <p:sp>
        <p:nvSpPr>
          <p:cNvPr id="6" name="Rounded Rectangular Callout 5"/>
          <p:cNvSpPr/>
          <p:nvPr/>
        </p:nvSpPr>
        <p:spPr>
          <a:xfrm>
            <a:off x="607414" y="3097408"/>
            <a:ext cx="4196680" cy="3336066"/>
          </a:xfrm>
          <a:prstGeom prst="wedgeRoundRectCallout">
            <a:avLst>
              <a:gd name="adj1" fmla="val 62391"/>
              <a:gd name="adj2" fmla="val -16956"/>
              <a:gd name="adj3" fmla="val 16667"/>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717853" y="3202931"/>
            <a:ext cx="4086241" cy="2862322"/>
          </a:xfrm>
          <a:prstGeom prst="rect">
            <a:avLst/>
          </a:prstGeom>
          <a:noFill/>
        </p:spPr>
        <p:txBody>
          <a:bodyPr wrap="square" rtlCol="0">
            <a:spAutoFit/>
          </a:bodyPr>
          <a:lstStyle/>
          <a:p>
            <a:r>
              <a:rPr lang="en-US" sz="2000" dirty="0"/>
              <a:t>“As a teacher every year I have felt that literature and theories on architecture of the third world is very limited- thus the course contents have a western tilt- both in terms of content and theory. The question about overcoming this problem has been a burning issue for me personally for the last eight years.</a:t>
            </a:r>
            <a:r>
              <a:rPr lang="en-GB" sz="2000" dirty="0"/>
              <a:t>”</a:t>
            </a:r>
            <a:endParaRPr lang="en-US" sz="2000" dirty="0"/>
          </a:p>
        </p:txBody>
      </p:sp>
    </p:spTree>
    <p:extLst>
      <p:ext uri="{BB962C8B-B14F-4D97-AF65-F5344CB8AC3E}">
        <p14:creationId xmlns:p14="http://schemas.microsoft.com/office/powerpoint/2010/main" val="304198926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10274</TotalTime>
  <Words>622</Words>
  <Application>Microsoft Macintosh PowerPoint</Application>
  <PresentationFormat>On-screen Show (4:3)</PresentationFormat>
  <Paragraphs>110</Paragraphs>
  <Slides>12</Slides>
  <Notes>5</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Students researching the student experience of ethnic minority students</vt:lpstr>
      <vt:lpstr>Outline</vt:lpstr>
      <vt:lpstr>Background</vt:lpstr>
      <vt:lpstr>PowerPoint Presentation</vt:lpstr>
      <vt:lpstr>Project</vt:lpstr>
      <vt:lpstr>Approach to qualitative data collection</vt:lpstr>
      <vt:lpstr>A word on ethics</vt:lpstr>
      <vt:lpstr>Benefits to the project</vt:lpstr>
      <vt:lpstr>Why I am involved - Suneela</vt:lpstr>
      <vt:lpstr>Why I am involved - Suneela</vt:lpstr>
      <vt:lpstr>Dianne</vt:lpstr>
      <vt:lpstr>Discussion points</vt:lpstr>
    </vt:vector>
  </TitlesOfParts>
  <Company>Oxford Brookes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Students researching the student experience of ethnic minority students</dc:title>
  <dc:creator>Neil Currant</dc:creator>
  <cp:lastModifiedBy>Neil Currant</cp:lastModifiedBy>
  <cp:revision>17</cp:revision>
  <dcterms:created xsi:type="dcterms:W3CDTF">2013-03-19T15:29:02Z</dcterms:created>
  <dcterms:modified xsi:type="dcterms:W3CDTF">2013-03-27T14:05:04Z</dcterms:modified>
</cp:coreProperties>
</file>