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6" r:id="rId4"/>
    <p:sldId id="264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2"/>
    <p:restoredTop sz="95909"/>
  </p:normalViewPr>
  <p:slideViewPr>
    <p:cSldViewPr snapToGrid="0" snapToObjects="1">
      <p:cViewPr>
        <p:scale>
          <a:sx n="126" d="100"/>
          <a:sy n="126" d="100"/>
        </p:scale>
        <p:origin x="233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B33B7-4E0A-0F41-B948-4075E7D214EA}" type="datetimeFigureOut">
              <a:rPr lang="en-GB" smtClean="0"/>
              <a:t>25/10/2020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45C00-1956-0A42-A6F6-EBDDBCB759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DA4C9-547F-884F-B3C7-4D9D5394CF4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053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DA4C9-547F-884F-B3C7-4D9D5394CF4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091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83CE3-04BD-3D4E-98A6-8CD6BF3D4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63D44-9FC3-DE4B-91FF-CE13B77BF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4C6E1-8712-A047-892D-4AE571FEA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DAB-3F31-E447-B1FE-2200567D3A82}" type="datetimeFigureOut">
              <a:rPr lang="en-GB" smtClean="0"/>
              <a:t>25/10/2020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0A7D1-CBEB-2D48-8B57-9EF9F0556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B5DD2-2229-2042-A994-8740A621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653F-754D-0E49-B8C8-AA482AFBD2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97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5D36A-B668-BE41-909A-0585CFF8F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C9A50-238A-EA45-801B-1DC195CDD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08252-AE7E-604C-979A-AC04E656A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DAB-3F31-E447-B1FE-2200567D3A82}" type="datetimeFigureOut">
              <a:rPr lang="en-GB" smtClean="0"/>
              <a:t>25/10/2020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63DC0-5181-6A4A-A21D-D65C3BA41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1880C-8EB9-6A46-949B-141157F4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653F-754D-0E49-B8C8-AA482AFBD2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44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98342C-1099-B544-893A-7F1F04806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28D49-DBEC-054A-B7AC-98571B4A8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ED707-5D67-DD44-BAB0-DB4D09E1E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DAB-3F31-E447-B1FE-2200567D3A82}" type="datetimeFigureOut">
              <a:rPr lang="en-GB" smtClean="0"/>
              <a:t>25/10/2020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45799-7517-4045-9C3C-B22CAB63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0333F-126F-C34C-9BBA-D8BAA584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653F-754D-0E49-B8C8-AA482AFBD2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82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753F-2B05-C142-8416-DFE4C177F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E34A9-E754-3041-88E6-42305621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CA71B-5E9E-3F49-9A09-E998800A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DAB-3F31-E447-B1FE-2200567D3A82}" type="datetimeFigureOut">
              <a:rPr lang="en-GB" smtClean="0"/>
              <a:t>25/10/2020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159BC-2A98-C441-BAA6-473FD47E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DAB33-CE23-C745-BE9D-A92EC0B6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653F-754D-0E49-B8C8-AA482AFBD2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86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FA433-7951-5246-B9F7-3D1A6991F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802A2-7813-9149-83FA-DFA35A1B4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36F6D-1384-BD4F-B1BC-60EED1F9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DAB-3F31-E447-B1FE-2200567D3A82}" type="datetimeFigureOut">
              <a:rPr lang="en-GB" smtClean="0"/>
              <a:t>25/10/2020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607AB-2B32-484E-95FB-0007E0F94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498B3-F8A4-1F4D-92E1-A18248D1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653F-754D-0E49-B8C8-AA482AFBD2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46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CA608-89D7-EB4D-8382-7CF61D0F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5C1C8-A5EA-FF4C-BE18-7557F77C3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40F4CA-875B-7245-96F1-8A875111D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C4F39-21B2-7047-BC14-3A971E6B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DAB-3F31-E447-B1FE-2200567D3A82}" type="datetimeFigureOut">
              <a:rPr lang="en-GB" smtClean="0"/>
              <a:t>25/10/2020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92387-D401-DA44-B0F3-482DAC2F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578ED-978E-564C-BC06-A692DBA6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653F-754D-0E49-B8C8-AA482AFBD2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80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D74FF-190E-0147-9687-CA0A1CEF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35536-F8A5-8F44-821A-0B485C4F8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8F577-5427-964A-A50C-F2F5EBB53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E7E04-E128-2041-BDA5-B8C4E09FF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BAE7D6-CEE8-9D43-82C0-F8389F87C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54B02C-CE46-8047-BD37-BF154A80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DAB-3F31-E447-B1FE-2200567D3A82}" type="datetimeFigureOut">
              <a:rPr lang="en-GB" smtClean="0"/>
              <a:t>25/10/2020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48B537-CD6B-0F49-9A88-821ED857D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54CBCB-7238-EE42-8720-1AF87811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653F-754D-0E49-B8C8-AA482AFBD2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75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9B052-09C9-2B45-B2A0-6300151C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5D9A7-6DA1-B84B-858B-4EEF1435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DAB-3F31-E447-B1FE-2200567D3A82}" type="datetimeFigureOut">
              <a:rPr lang="en-GB" smtClean="0"/>
              <a:t>25/10/2020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3D8914-4D59-F148-A792-EE2538026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8E99A-E64D-E14C-B4C2-2C282FDD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653F-754D-0E49-B8C8-AA482AFBD2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47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900DBF-3B42-A941-9CF2-F5AA132B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DAB-3F31-E447-B1FE-2200567D3A82}" type="datetimeFigureOut">
              <a:rPr lang="en-GB" smtClean="0"/>
              <a:t>25/10/2020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7795F-DF63-EA4D-AA2F-FEBB5F6B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0BC5F-C59C-D544-B4E2-5B2CD69B9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653F-754D-0E49-B8C8-AA482AFBD2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70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7D5DA-8719-454F-BEF2-E7170F97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F19C2-B304-144A-966F-7C6B9AD9A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D533A-D24E-B24C-A845-BD54EF8E2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E0885-1635-7549-8F43-19790004A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DAB-3F31-E447-B1FE-2200567D3A82}" type="datetimeFigureOut">
              <a:rPr lang="en-GB" smtClean="0"/>
              <a:t>25/10/2020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E6E70-8B7D-6D4C-BBBF-16B944DF2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96EDB-F269-494D-A8BA-DFC265A5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653F-754D-0E49-B8C8-AA482AFBD2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49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5D59-A7C0-0A4C-9083-1AFBB569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71AE73-4B10-4C49-B32A-2F8BA2B1D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88E89-294E-C14D-8FC2-20A8BEFB8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35EB7-258E-D841-82EB-C6D1886B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DAB-3F31-E447-B1FE-2200567D3A82}" type="datetimeFigureOut">
              <a:rPr lang="en-GB" smtClean="0"/>
              <a:t>25/10/2020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28E9C-3A44-9B4D-B3CB-07DABF94F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E5B55-54B4-B14B-8BF2-06284A67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653F-754D-0E49-B8C8-AA482AFBD2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07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867602-7B5C-934D-A287-2783A3356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D3566-8433-8E41-8C21-5905CC2C7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A9CA6-E638-A746-8D9D-1D5334A2B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5FDAB-3F31-E447-B1FE-2200567D3A82}" type="datetimeFigureOut">
              <a:rPr lang="en-GB" smtClean="0"/>
              <a:t>25/10/2020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393EB-96F9-CA47-BD79-5ABFE5E7C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13EF1-6D5B-814A-8276-327DF7B2E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1653F-754D-0E49-B8C8-AA482AFBD2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89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tiff"/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12" Type="http://schemas.openxmlformats.org/officeDocument/2006/relationships/image" Target="../media/image10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9.tiff"/><Relationship Id="rId5" Type="http://schemas.openxmlformats.org/officeDocument/2006/relationships/image" Target="../media/image4.tiff"/><Relationship Id="rId10" Type="http://schemas.openxmlformats.org/officeDocument/2006/relationships/image" Target="../media/image8.tiff"/><Relationship Id="rId4" Type="http://schemas.openxmlformats.org/officeDocument/2006/relationships/image" Target="../media/image3.tiff"/><Relationship Id="rId9" Type="http://schemas.openxmlformats.org/officeDocument/2006/relationships/image" Target="../media/image7.tiff"/><Relationship Id="rId14" Type="http://schemas.openxmlformats.org/officeDocument/2006/relationships/image" Target="../media/image1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C232B1-6311-E145-BC8C-15EEDA487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03"/>
          <a:stretch/>
        </p:blipFill>
        <p:spPr>
          <a:xfrm>
            <a:off x="4051077" y="79352"/>
            <a:ext cx="1642181" cy="23613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DE6C0E-014C-EA46-9C46-F17D90F88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1286">
            <a:off x="10131900" y="3135322"/>
            <a:ext cx="1577398" cy="23878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DAFD1C-BCC9-BA4C-8A8B-6E2AE71D8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0078">
            <a:off x="352083" y="220731"/>
            <a:ext cx="2263400" cy="2835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367995-F4EF-F140-8C4C-9DDC096DB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3073">
            <a:off x="9412611" y="727085"/>
            <a:ext cx="2097563" cy="2552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6BF943-85EA-534C-81F6-58789E400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51655">
            <a:off x="3245802" y="4139367"/>
            <a:ext cx="1959128" cy="26377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9137B8-E4F5-0D40-AC4F-567541BEDAA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0545" y="4887931"/>
            <a:ext cx="1623921" cy="14209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3ED27-DC7A-B642-B18B-53A554DD67B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4142" y="737878"/>
            <a:ext cx="1574054" cy="14522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F923BC-1E4B-EC4A-8533-D5A537F1E24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5602" y="2983005"/>
            <a:ext cx="1658099" cy="154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983108-FF5E-FA4A-BDFB-9A1683AE16C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60157" y="4690570"/>
            <a:ext cx="1451918" cy="14775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C15A70-11C2-F54C-977E-68D39E4748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310445">
            <a:off x="7059563" y="4260926"/>
            <a:ext cx="1741505" cy="24758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F67C24-724D-1249-838E-B0948339EB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59020" y="825939"/>
            <a:ext cx="3494264" cy="10046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CE0ED30-7D65-7549-8B68-CC1ACA20F9E0}"/>
              </a:ext>
            </a:extLst>
          </p:cNvPr>
          <p:cNvSpPr txBox="1">
            <a:spLocks/>
          </p:cNvSpPr>
          <p:nvPr/>
        </p:nvSpPr>
        <p:spPr>
          <a:xfrm>
            <a:off x="2261109" y="2529855"/>
            <a:ext cx="7669780" cy="15414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2060"/>
                </a:solidFill>
                <a:latin typeface="+mn-lt"/>
              </a:rPr>
              <a:t>Numeracy Game Zone: </a:t>
            </a:r>
            <a:r>
              <a:rPr lang="en-GB" sz="4400" b="1" dirty="0">
                <a:solidFill>
                  <a:srgbClr val="002060"/>
                </a:solidFill>
              </a:rPr>
              <a:t>Battleship with a twist</a:t>
            </a:r>
            <a:endParaRPr lang="en-GB" sz="4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FF3804-008F-184C-818B-2447E9B605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91846" y="0"/>
            <a:ext cx="2100154" cy="8516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3C5A74-E3B4-F149-9D50-E5FEDB1FEA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355398" y="4679510"/>
            <a:ext cx="3075433" cy="1048715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83921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AB177-A6B3-EE4D-A036-15C017C3D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44" y="185530"/>
            <a:ext cx="10367321" cy="1443494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002060"/>
                </a:solidFill>
              </a:rPr>
              <a:t>Battleship with a twist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09232F-2276-C444-AF6D-55E529D326DB}"/>
              </a:ext>
            </a:extLst>
          </p:cNvPr>
          <p:cNvSpPr txBox="1"/>
          <p:nvPr/>
        </p:nvSpPr>
        <p:spPr>
          <a:xfrm>
            <a:off x="499546" y="1741972"/>
            <a:ext cx="11192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How to set up the game: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is a two-player game.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will need to print out two copies of the battleship grid sheet on slide 4 (one for each player).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will also need to print out one copy of the question cards on slide 5 to 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Cut out all the question cards, shuffle them, and put them facing down between you and your opponent.</a:t>
            </a:r>
            <a:endParaRPr lang="en-GB" sz="1600" b="1" dirty="0"/>
          </a:p>
          <a:p>
            <a:endParaRPr lang="en-GB" sz="1600" b="1" u="sng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7AF5C4-9FF4-DC44-BBA5-6B2D93E7D7F7}"/>
              </a:ext>
            </a:extLst>
          </p:cNvPr>
          <p:cNvSpPr txBox="1"/>
          <p:nvPr/>
        </p:nvSpPr>
        <p:spPr>
          <a:xfrm>
            <a:off x="393444" y="4418398"/>
            <a:ext cx="2548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30FAF4-06D6-4F43-85E4-A0CB661B676F}"/>
              </a:ext>
            </a:extLst>
          </p:cNvPr>
          <p:cNvSpPr txBox="1"/>
          <p:nvPr/>
        </p:nvSpPr>
        <p:spPr>
          <a:xfrm>
            <a:off x="393444" y="4943550"/>
            <a:ext cx="2548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62FE33-3611-EC4D-B51D-D7538175427C}"/>
              </a:ext>
            </a:extLst>
          </p:cNvPr>
          <p:cNvSpPr txBox="1"/>
          <p:nvPr/>
        </p:nvSpPr>
        <p:spPr>
          <a:xfrm>
            <a:off x="393444" y="5716854"/>
            <a:ext cx="2548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77BD0C6-7720-1B47-B3D5-B651565F1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557" y="4717242"/>
            <a:ext cx="5454187" cy="1568079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7958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2B493E-9333-4342-841B-0277CDBFD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45" y="245872"/>
            <a:ext cx="10367321" cy="944657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002060"/>
                </a:solidFill>
              </a:rPr>
              <a:t>Battleship with a twist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C59FAE-78BE-3846-9841-C7783BA84FAB}"/>
              </a:ext>
            </a:extLst>
          </p:cNvPr>
          <p:cNvSpPr txBox="1"/>
          <p:nvPr/>
        </p:nvSpPr>
        <p:spPr>
          <a:xfrm>
            <a:off x="499546" y="1374505"/>
            <a:ext cx="111929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How to play: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player needs to mark on their grid two ships. </a:t>
            </a:r>
            <a:r>
              <a:rPr lang="en-GB" sz="1600" b="1" dirty="0">
                <a:solidFill>
                  <a:srgbClr val="00B050"/>
                </a:solidFill>
              </a:rPr>
              <a:t>One ship needs to cover two squares</a:t>
            </a:r>
            <a:r>
              <a:rPr lang="en-GB" sz="1600" dirty="0"/>
              <a:t>, and </a:t>
            </a:r>
            <a:r>
              <a:rPr lang="en-GB" sz="1600" b="1" dirty="0">
                <a:solidFill>
                  <a:srgbClr val="0070C0"/>
                </a:solidFill>
              </a:rPr>
              <a:t>the other ship needs to cover three squares</a:t>
            </a:r>
            <a:r>
              <a:rPr lang="en-GB" sz="1600" dirty="0"/>
              <a:t>. The squares you pick for your ships must be next to each others, they </a:t>
            </a:r>
            <a:r>
              <a:rPr lang="en-GB" sz="1600" u="sng" dirty="0"/>
              <a:t>can not</a:t>
            </a:r>
            <a:r>
              <a:rPr lang="en-GB" sz="1600" dirty="0"/>
              <a:t> be diagonally positioned.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To play, you need to select a player to go first and they need to pick up a question card.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Read the question out to your opponent (do not read out the answer).</a:t>
            </a:r>
            <a:endParaRPr lang="en-GB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496A72-54E4-A64A-9F4B-157556EBE9B9}"/>
              </a:ext>
            </a:extLst>
          </p:cNvPr>
          <p:cNvSpPr txBox="1"/>
          <p:nvPr/>
        </p:nvSpPr>
        <p:spPr>
          <a:xfrm>
            <a:off x="499545" y="2656962"/>
            <a:ext cx="829478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Your opponent is given two chances to give the correct answer to the question. If they don’t get the correct answer, then their turn ends.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If your opponent does get the correct answer, they can choose a grid coordinate that they think your ship is in, for example </a:t>
            </a:r>
            <a:r>
              <a:rPr lang="en-GB" sz="1600" b="1" dirty="0"/>
              <a:t>A-2.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If your ship is in the coordinates they guessed, you say ‘hit!’, but if your ship is not in the grid coordinates then you say ‘miss!’.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Then it is your opponents turn to pick up a question card and ask you a question.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Make sure to let your opponent know when they have sunk a ship.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The winner will be the player who sinks both of their opponents ships first.</a:t>
            </a:r>
          </a:p>
          <a:p>
            <a:endParaRPr lang="en-GB" sz="1600" b="1" dirty="0"/>
          </a:p>
          <a:p>
            <a:r>
              <a:rPr lang="en-GB" sz="2000" b="1" dirty="0"/>
              <a:t>Tips: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Make sure to keep track of which grid coordinates you’ve already guessed on the second grid that’s on you sheet called ‘opponents grid’. You can put an X on the coordinates you’ve guessed correctly, and an O on the coordinates you’ve guessed wrong.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If you run out of question cards, shuffle the cards again and go through them a second round.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751EED-D639-F44A-BFED-77519736A548}"/>
              </a:ext>
            </a:extLst>
          </p:cNvPr>
          <p:cNvGrpSpPr/>
          <p:nvPr/>
        </p:nvGrpSpPr>
        <p:grpSpPr>
          <a:xfrm>
            <a:off x="9023089" y="2447751"/>
            <a:ext cx="2925203" cy="2799551"/>
            <a:chOff x="9034964" y="2975948"/>
            <a:chExt cx="2925203" cy="279955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FFA174-4A9B-C34E-A09B-338ED381CA38}"/>
                </a:ext>
              </a:extLst>
            </p:cNvPr>
            <p:cNvSpPr txBox="1"/>
            <p:nvPr/>
          </p:nvSpPr>
          <p:spPr>
            <a:xfrm>
              <a:off x="9376745" y="3421969"/>
              <a:ext cx="24782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  1         2         3         4     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753310-7E45-974E-96A4-DBCDDC6AFD89}"/>
                </a:ext>
              </a:extLst>
            </p:cNvPr>
            <p:cNvSpPr txBox="1"/>
            <p:nvPr/>
          </p:nvSpPr>
          <p:spPr>
            <a:xfrm>
              <a:off x="9034965" y="3864256"/>
              <a:ext cx="341781" cy="19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12640F-1833-4240-B61B-2A73749B2686}"/>
                </a:ext>
              </a:extLst>
            </p:cNvPr>
            <p:cNvSpPr txBox="1"/>
            <p:nvPr/>
          </p:nvSpPr>
          <p:spPr>
            <a:xfrm>
              <a:off x="9034964" y="4393686"/>
              <a:ext cx="341781" cy="19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FDC1C2-F5C2-CA44-BF9E-C3D65F02B857}"/>
                </a:ext>
              </a:extLst>
            </p:cNvPr>
            <p:cNvSpPr txBox="1"/>
            <p:nvPr/>
          </p:nvSpPr>
          <p:spPr>
            <a:xfrm>
              <a:off x="9034964" y="4902922"/>
              <a:ext cx="341781" cy="19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0AFAD1-36C0-C145-ADD2-488E56C2913F}"/>
                </a:ext>
              </a:extLst>
            </p:cNvPr>
            <p:cNvSpPr txBox="1"/>
            <p:nvPr/>
          </p:nvSpPr>
          <p:spPr>
            <a:xfrm>
              <a:off x="9034965" y="5432352"/>
              <a:ext cx="341781" cy="19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B0E8A0-70D2-0E47-887F-204D0FB5A84F}"/>
                </a:ext>
              </a:extLst>
            </p:cNvPr>
            <p:cNvSpPr txBox="1"/>
            <p:nvPr/>
          </p:nvSpPr>
          <p:spPr>
            <a:xfrm>
              <a:off x="9271564" y="2975948"/>
              <a:ext cx="2688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u="sng" dirty="0"/>
                <a:t>Example of ships on grid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EAAE29-9A9E-D144-A662-964CC48877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17998" t="689" r="12254" b="17788"/>
            <a:stretch/>
          </p:blipFill>
          <p:spPr>
            <a:xfrm flipH="1">
              <a:off x="9493503" y="3833194"/>
              <a:ext cx="341780" cy="34954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3722909-995D-E340-B67A-D7B2C46BD4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7998" t="689" r="12254" b="17788"/>
            <a:stretch/>
          </p:blipFill>
          <p:spPr>
            <a:xfrm flipH="1">
              <a:off x="10685460" y="4895918"/>
              <a:ext cx="341780" cy="34954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2E14910-6F3C-7643-A71C-3FBB9348E5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17998" t="689" r="12254" b="17788"/>
            <a:stretch/>
          </p:blipFill>
          <p:spPr>
            <a:xfrm flipH="1">
              <a:off x="10075914" y="3833194"/>
              <a:ext cx="341780" cy="34954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FBA4E33-2B46-9B4A-91D1-7E74CBA914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7998" t="689" r="12254" b="17788"/>
            <a:stretch/>
          </p:blipFill>
          <p:spPr>
            <a:xfrm flipH="1">
              <a:off x="10685461" y="4354187"/>
              <a:ext cx="341447" cy="3492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058ECA0-5BA4-BF40-82E0-A3D421225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7998" t="689" r="12254" b="17788"/>
            <a:stretch/>
          </p:blipFill>
          <p:spPr>
            <a:xfrm flipH="1">
              <a:off x="10685460" y="5425958"/>
              <a:ext cx="341780" cy="349541"/>
            </a:xfrm>
            <a:prstGeom prst="rect">
              <a:avLst/>
            </a:prstGeom>
          </p:spPr>
        </p:pic>
      </p:grp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E7FC81B-297A-7E46-B5CB-805F0B1B0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391368"/>
              </p:ext>
            </p:extLst>
          </p:nvPr>
        </p:nvGraphicFramePr>
        <p:xfrm>
          <a:off x="9366143" y="3231347"/>
          <a:ext cx="2347000" cy="2116456"/>
        </p:xfrm>
        <a:graphic>
          <a:graphicData uri="http://schemas.openxmlformats.org/drawingml/2006/table">
            <a:tbl>
              <a:tblPr firstRow="1" firstCol="1" bandRow="1"/>
              <a:tblGrid>
                <a:gridCol w="586750">
                  <a:extLst>
                    <a:ext uri="{9D8B030D-6E8A-4147-A177-3AD203B41FA5}">
                      <a16:colId xmlns:a16="http://schemas.microsoft.com/office/drawing/2014/main" val="3663167664"/>
                    </a:ext>
                  </a:extLst>
                </a:gridCol>
                <a:gridCol w="586750">
                  <a:extLst>
                    <a:ext uri="{9D8B030D-6E8A-4147-A177-3AD203B41FA5}">
                      <a16:colId xmlns:a16="http://schemas.microsoft.com/office/drawing/2014/main" val="3784126518"/>
                    </a:ext>
                  </a:extLst>
                </a:gridCol>
                <a:gridCol w="586750">
                  <a:extLst>
                    <a:ext uri="{9D8B030D-6E8A-4147-A177-3AD203B41FA5}">
                      <a16:colId xmlns:a16="http://schemas.microsoft.com/office/drawing/2014/main" val="3608190252"/>
                    </a:ext>
                  </a:extLst>
                </a:gridCol>
                <a:gridCol w="586750">
                  <a:extLst>
                    <a:ext uri="{9D8B030D-6E8A-4147-A177-3AD203B41FA5}">
                      <a16:colId xmlns:a16="http://schemas.microsoft.com/office/drawing/2014/main" val="1299334066"/>
                    </a:ext>
                  </a:extLst>
                </a:gridCol>
              </a:tblGrid>
              <a:tr h="419159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363850"/>
                  </a:ext>
                </a:extLst>
              </a:tr>
              <a:tr h="419159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715646"/>
                  </a:ext>
                </a:extLst>
              </a:tr>
              <a:tr h="419159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887475"/>
                  </a:ext>
                </a:extLst>
              </a:tr>
              <a:tr h="419159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245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32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BB5FFCB-2A0E-6640-BD6F-9DE3396AB597}"/>
              </a:ext>
            </a:extLst>
          </p:cNvPr>
          <p:cNvGraphicFramePr>
            <a:graphicFrameLocks noGrp="1"/>
          </p:cNvGraphicFramePr>
          <p:nvPr/>
        </p:nvGraphicFramePr>
        <p:xfrm>
          <a:off x="768122" y="2201364"/>
          <a:ext cx="4909424" cy="4118680"/>
        </p:xfrm>
        <a:graphic>
          <a:graphicData uri="http://schemas.openxmlformats.org/drawingml/2006/table">
            <a:tbl>
              <a:tblPr firstRow="1" firstCol="1" bandRow="1"/>
              <a:tblGrid>
                <a:gridCol w="1227356">
                  <a:extLst>
                    <a:ext uri="{9D8B030D-6E8A-4147-A177-3AD203B41FA5}">
                      <a16:colId xmlns:a16="http://schemas.microsoft.com/office/drawing/2014/main" val="3663167664"/>
                    </a:ext>
                  </a:extLst>
                </a:gridCol>
                <a:gridCol w="1227356">
                  <a:extLst>
                    <a:ext uri="{9D8B030D-6E8A-4147-A177-3AD203B41FA5}">
                      <a16:colId xmlns:a16="http://schemas.microsoft.com/office/drawing/2014/main" val="3784126518"/>
                    </a:ext>
                  </a:extLst>
                </a:gridCol>
                <a:gridCol w="1227356">
                  <a:extLst>
                    <a:ext uri="{9D8B030D-6E8A-4147-A177-3AD203B41FA5}">
                      <a16:colId xmlns:a16="http://schemas.microsoft.com/office/drawing/2014/main" val="3608190252"/>
                    </a:ext>
                  </a:extLst>
                </a:gridCol>
                <a:gridCol w="1227356">
                  <a:extLst>
                    <a:ext uri="{9D8B030D-6E8A-4147-A177-3AD203B41FA5}">
                      <a16:colId xmlns:a16="http://schemas.microsoft.com/office/drawing/2014/main" val="1299334066"/>
                    </a:ext>
                  </a:extLst>
                </a:gridCol>
              </a:tblGrid>
              <a:tr h="102967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363850"/>
                  </a:ext>
                </a:extLst>
              </a:tr>
              <a:tr h="102967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715646"/>
                  </a:ext>
                </a:extLst>
              </a:tr>
              <a:tr h="102967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887475"/>
                  </a:ext>
                </a:extLst>
              </a:tr>
              <a:tr h="102967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24510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E647307-C3E0-A94B-920E-ACFABF8BA237}"/>
              </a:ext>
            </a:extLst>
          </p:cNvPr>
          <p:cNvGraphicFramePr>
            <a:graphicFrameLocks noGrp="1"/>
          </p:cNvGraphicFramePr>
          <p:nvPr/>
        </p:nvGraphicFramePr>
        <p:xfrm>
          <a:off x="6856373" y="2201364"/>
          <a:ext cx="4909424" cy="4118680"/>
        </p:xfrm>
        <a:graphic>
          <a:graphicData uri="http://schemas.openxmlformats.org/drawingml/2006/table">
            <a:tbl>
              <a:tblPr firstRow="1" firstCol="1" bandRow="1"/>
              <a:tblGrid>
                <a:gridCol w="1227356">
                  <a:extLst>
                    <a:ext uri="{9D8B030D-6E8A-4147-A177-3AD203B41FA5}">
                      <a16:colId xmlns:a16="http://schemas.microsoft.com/office/drawing/2014/main" val="3663167664"/>
                    </a:ext>
                  </a:extLst>
                </a:gridCol>
                <a:gridCol w="1227356">
                  <a:extLst>
                    <a:ext uri="{9D8B030D-6E8A-4147-A177-3AD203B41FA5}">
                      <a16:colId xmlns:a16="http://schemas.microsoft.com/office/drawing/2014/main" val="3784126518"/>
                    </a:ext>
                  </a:extLst>
                </a:gridCol>
                <a:gridCol w="1227356">
                  <a:extLst>
                    <a:ext uri="{9D8B030D-6E8A-4147-A177-3AD203B41FA5}">
                      <a16:colId xmlns:a16="http://schemas.microsoft.com/office/drawing/2014/main" val="3608190252"/>
                    </a:ext>
                  </a:extLst>
                </a:gridCol>
                <a:gridCol w="1227356">
                  <a:extLst>
                    <a:ext uri="{9D8B030D-6E8A-4147-A177-3AD203B41FA5}">
                      <a16:colId xmlns:a16="http://schemas.microsoft.com/office/drawing/2014/main" val="1299334066"/>
                    </a:ext>
                  </a:extLst>
                </a:gridCol>
              </a:tblGrid>
              <a:tr h="102967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363850"/>
                  </a:ext>
                </a:extLst>
              </a:tr>
              <a:tr h="102967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715646"/>
                  </a:ext>
                </a:extLst>
              </a:tr>
              <a:tr h="102967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887475"/>
                  </a:ext>
                </a:extLst>
              </a:tr>
              <a:tr h="102967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24510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5549AA8-F3D1-A143-8FCC-5598C1E3AD6F}"/>
              </a:ext>
            </a:extLst>
          </p:cNvPr>
          <p:cNvSpPr txBox="1"/>
          <p:nvPr/>
        </p:nvSpPr>
        <p:spPr>
          <a:xfrm>
            <a:off x="4005943" y="343600"/>
            <a:ext cx="4583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</a:rPr>
              <a:t>Battleship grid sheet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088295-BDFF-F14C-B605-F92B18B5F272}"/>
              </a:ext>
            </a:extLst>
          </p:cNvPr>
          <p:cNvSpPr txBox="1"/>
          <p:nvPr/>
        </p:nvSpPr>
        <p:spPr>
          <a:xfrm>
            <a:off x="768122" y="1832032"/>
            <a:ext cx="490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      1                      2                     3                     4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0FBFCC-8B66-B740-A042-F415489DF5FB}"/>
              </a:ext>
            </a:extLst>
          </p:cNvPr>
          <p:cNvSpPr txBox="1"/>
          <p:nvPr/>
        </p:nvSpPr>
        <p:spPr>
          <a:xfrm>
            <a:off x="6856373" y="1832032"/>
            <a:ext cx="490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      1                      2                     3                     4      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843331-AC81-5D4D-B0C1-C9DD1358D0AF}"/>
              </a:ext>
            </a:extLst>
          </p:cNvPr>
          <p:cNvGrpSpPr/>
          <p:nvPr/>
        </p:nvGrpSpPr>
        <p:grpSpPr>
          <a:xfrm>
            <a:off x="425068" y="2539999"/>
            <a:ext cx="305935" cy="3446752"/>
            <a:chOff x="425068" y="2264228"/>
            <a:chExt cx="305935" cy="344675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5066B0-0F58-224B-96B7-8541865AB2B5}"/>
                </a:ext>
              </a:extLst>
            </p:cNvPr>
            <p:cNvSpPr txBox="1"/>
            <p:nvPr/>
          </p:nvSpPr>
          <p:spPr>
            <a:xfrm>
              <a:off x="426203" y="226422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883E41-CF5F-A345-9172-E3D048E42805}"/>
                </a:ext>
              </a:extLst>
            </p:cNvPr>
            <p:cNvSpPr txBox="1"/>
            <p:nvPr/>
          </p:nvSpPr>
          <p:spPr>
            <a:xfrm>
              <a:off x="425068" y="324433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39C463-B212-284E-AECD-F2E8188CB7DF}"/>
                </a:ext>
              </a:extLst>
            </p:cNvPr>
            <p:cNvSpPr txBox="1"/>
            <p:nvPr/>
          </p:nvSpPr>
          <p:spPr>
            <a:xfrm>
              <a:off x="425068" y="4292991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E17A96-FE13-BD44-8BAC-C68004806734}"/>
                </a:ext>
              </a:extLst>
            </p:cNvPr>
            <p:cNvSpPr txBox="1"/>
            <p:nvPr/>
          </p:nvSpPr>
          <p:spPr>
            <a:xfrm>
              <a:off x="425068" y="534164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D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8DC968-C61C-6D49-8431-A2257F81C9DC}"/>
              </a:ext>
            </a:extLst>
          </p:cNvPr>
          <p:cNvGrpSpPr/>
          <p:nvPr/>
        </p:nvGrpSpPr>
        <p:grpSpPr>
          <a:xfrm>
            <a:off x="6514456" y="2537328"/>
            <a:ext cx="305935" cy="3446752"/>
            <a:chOff x="425068" y="2264228"/>
            <a:chExt cx="305935" cy="34467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968901-0967-F347-A251-B3213D5F9F8A}"/>
                </a:ext>
              </a:extLst>
            </p:cNvPr>
            <p:cNvSpPr txBox="1"/>
            <p:nvPr/>
          </p:nvSpPr>
          <p:spPr>
            <a:xfrm>
              <a:off x="426203" y="226422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E7758AC-6C7A-974F-81AD-325774A3AA35}"/>
                </a:ext>
              </a:extLst>
            </p:cNvPr>
            <p:cNvSpPr txBox="1"/>
            <p:nvPr/>
          </p:nvSpPr>
          <p:spPr>
            <a:xfrm>
              <a:off x="425068" y="324433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B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C4B7D2-CF79-5947-B24C-79130BAE7430}"/>
                </a:ext>
              </a:extLst>
            </p:cNvPr>
            <p:cNvSpPr txBox="1"/>
            <p:nvPr/>
          </p:nvSpPr>
          <p:spPr>
            <a:xfrm>
              <a:off x="425068" y="4292991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4993049-CA0B-714A-9534-AE52FFBD1ADF}"/>
                </a:ext>
              </a:extLst>
            </p:cNvPr>
            <p:cNvSpPr txBox="1"/>
            <p:nvPr/>
          </p:nvSpPr>
          <p:spPr>
            <a:xfrm>
              <a:off x="425068" y="534164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D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8D05D01-B70D-6A43-9D0D-6C835DA74CAA}"/>
              </a:ext>
            </a:extLst>
          </p:cNvPr>
          <p:cNvSpPr txBox="1"/>
          <p:nvPr/>
        </p:nvSpPr>
        <p:spPr>
          <a:xfrm>
            <a:off x="2416371" y="1308317"/>
            <a:ext cx="161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Your ships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21686E-ACB6-8B4A-BA38-EA928C564A81}"/>
              </a:ext>
            </a:extLst>
          </p:cNvPr>
          <p:cNvSpPr txBox="1"/>
          <p:nvPr/>
        </p:nvSpPr>
        <p:spPr>
          <a:xfrm>
            <a:off x="8225661" y="1308317"/>
            <a:ext cx="2398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Opponents ships</a:t>
            </a:r>
          </a:p>
        </p:txBody>
      </p:sp>
    </p:spTree>
    <p:extLst>
      <p:ext uri="{BB962C8B-B14F-4D97-AF65-F5344CB8AC3E}">
        <p14:creationId xmlns:p14="http://schemas.microsoft.com/office/powerpoint/2010/main" val="12648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4F0145-B574-594E-AC17-6CB7F7BBD63B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67616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1488">
                  <a:extLst>
                    <a:ext uri="{9D8B030D-6E8A-4147-A177-3AD203B41FA5}">
                      <a16:colId xmlns:a16="http://schemas.microsoft.com/office/drawing/2014/main" val="1036149612"/>
                    </a:ext>
                  </a:extLst>
                </a:gridCol>
                <a:gridCol w="4031488">
                  <a:extLst>
                    <a:ext uri="{9D8B030D-6E8A-4147-A177-3AD203B41FA5}">
                      <a16:colId xmlns:a16="http://schemas.microsoft.com/office/drawing/2014/main" val="2796930867"/>
                    </a:ext>
                  </a:extLst>
                </a:gridCol>
                <a:gridCol w="4104640">
                  <a:extLst>
                    <a:ext uri="{9D8B030D-6E8A-4147-A177-3AD203B41FA5}">
                      <a16:colId xmlns:a16="http://schemas.microsoft.com/office/drawing/2014/main" val="2392086300"/>
                    </a:ext>
                  </a:extLst>
                </a:gridCol>
              </a:tblGrid>
              <a:tr h="2113785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  <a:p>
                      <a:pPr algn="ctr"/>
                      <a:r>
                        <a:rPr lang="en-GB" sz="3600" dirty="0"/>
                        <a:t>5 X 3 = ?</a:t>
                      </a:r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3600" dirty="0"/>
                        <a:t>Answer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algn="ctr"/>
                      <a:r>
                        <a:rPr lang="en-GB" sz="3600" dirty="0"/>
                        <a:t>6 X 2 = ?</a:t>
                      </a:r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3600" dirty="0"/>
                        <a:t>Answer 12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algn="ctr"/>
                      <a:r>
                        <a:rPr lang="en-GB" sz="3600" dirty="0"/>
                        <a:t>4 X 6 = ?</a:t>
                      </a:r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3600" dirty="0"/>
                        <a:t>Answer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067751"/>
                  </a:ext>
                </a:extLst>
              </a:tr>
              <a:tr h="23495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/>
                        <a:t>3 X 3 = 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/>
                        <a:t>Answer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  <a:p>
                      <a:pPr algn="ctr"/>
                      <a:r>
                        <a:rPr lang="en-GB" sz="3600" dirty="0"/>
                        <a:t>4 X 10 = ?</a:t>
                      </a:r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3600" dirty="0"/>
                        <a:t>Answer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50" b="0" dirty="0"/>
                    </a:p>
                    <a:p>
                      <a:pPr algn="ctr"/>
                      <a:r>
                        <a:rPr lang="en-GB" sz="3600" b="0" dirty="0"/>
                        <a:t>5 X 8 = ?</a:t>
                      </a:r>
                    </a:p>
                    <a:p>
                      <a:pPr algn="ctr"/>
                      <a:endParaRPr lang="en-GB" sz="1400" b="0" dirty="0"/>
                    </a:p>
                    <a:p>
                      <a:pPr algn="ctr"/>
                      <a:r>
                        <a:rPr lang="en-GB" sz="3600" b="0" dirty="0"/>
                        <a:t>Answer 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497499"/>
                  </a:ext>
                </a:extLst>
              </a:tr>
              <a:tr h="2394707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 </a:t>
                      </a:r>
                    </a:p>
                    <a:p>
                      <a:pPr algn="ctr"/>
                      <a:r>
                        <a:rPr lang="en-GB" sz="3600" dirty="0"/>
                        <a:t>3 X 7 = ?</a:t>
                      </a:r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3600" dirty="0"/>
                        <a:t>Answer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 </a:t>
                      </a:r>
                    </a:p>
                    <a:p>
                      <a:pPr algn="ctr"/>
                      <a:r>
                        <a:rPr lang="en-GB" sz="3600" dirty="0"/>
                        <a:t>9 x 2 = ?</a:t>
                      </a:r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3600" dirty="0"/>
                        <a:t>Answer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pPr algn="ctr"/>
                      <a:r>
                        <a:rPr lang="en-GB" sz="3600" dirty="0"/>
                        <a:t>4 x 4 = ?</a:t>
                      </a:r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3600" dirty="0"/>
                        <a:t>Answer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509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017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6CAABD-9401-D44A-9956-6D1458B13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470360"/>
              </p:ext>
            </p:extLst>
          </p:nvPr>
        </p:nvGraphicFramePr>
        <p:xfrm>
          <a:off x="0" y="0"/>
          <a:ext cx="12167616" cy="685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1488">
                  <a:extLst>
                    <a:ext uri="{9D8B030D-6E8A-4147-A177-3AD203B41FA5}">
                      <a16:colId xmlns:a16="http://schemas.microsoft.com/office/drawing/2014/main" val="1036149612"/>
                    </a:ext>
                  </a:extLst>
                </a:gridCol>
                <a:gridCol w="4031488">
                  <a:extLst>
                    <a:ext uri="{9D8B030D-6E8A-4147-A177-3AD203B41FA5}">
                      <a16:colId xmlns:a16="http://schemas.microsoft.com/office/drawing/2014/main" val="2796930867"/>
                    </a:ext>
                  </a:extLst>
                </a:gridCol>
                <a:gridCol w="4104640">
                  <a:extLst>
                    <a:ext uri="{9D8B030D-6E8A-4147-A177-3AD203B41FA5}">
                      <a16:colId xmlns:a16="http://schemas.microsoft.com/office/drawing/2014/main" val="2392086300"/>
                    </a:ext>
                  </a:extLst>
                </a:gridCol>
              </a:tblGrid>
              <a:tr h="2202853"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pPr algn="ctr"/>
                      <a:r>
                        <a:rPr lang="en-GB" sz="3600" dirty="0"/>
                        <a:t>½ of 12</a:t>
                      </a:r>
                    </a:p>
                    <a:p>
                      <a:pPr algn="ctr"/>
                      <a:endParaRPr lang="en-GB" sz="900" dirty="0"/>
                    </a:p>
                    <a:p>
                      <a:pPr algn="ctr"/>
                      <a:r>
                        <a:rPr lang="en-GB" sz="3600" dirty="0"/>
                        <a:t>Answer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algn="ctr"/>
                      <a:r>
                        <a:rPr lang="en-GB" sz="3600" dirty="0"/>
                        <a:t>¼ of 8 </a:t>
                      </a:r>
                    </a:p>
                    <a:p>
                      <a:pPr algn="ctr"/>
                      <a:endParaRPr lang="en-GB" sz="900" dirty="0"/>
                    </a:p>
                    <a:p>
                      <a:pPr algn="ctr"/>
                      <a:endParaRPr lang="en-GB" sz="900" dirty="0"/>
                    </a:p>
                    <a:p>
                      <a:pPr algn="ctr"/>
                      <a:r>
                        <a:rPr lang="en-GB" sz="3600" dirty="0"/>
                        <a:t>Answer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algn="ctr"/>
                      <a:r>
                        <a:rPr lang="en-GB" sz="3600" dirty="0"/>
                        <a:t>50% of £10</a:t>
                      </a:r>
                    </a:p>
                    <a:p>
                      <a:pPr algn="ctr"/>
                      <a:endParaRPr lang="en-GB" sz="900" dirty="0"/>
                    </a:p>
                    <a:p>
                      <a:pPr algn="ctr"/>
                      <a:endParaRPr lang="en-GB" sz="900" dirty="0"/>
                    </a:p>
                    <a:p>
                      <a:pPr algn="ctr"/>
                      <a:r>
                        <a:rPr lang="en-GB" sz="3600" dirty="0"/>
                        <a:t>Answer £5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067751"/>
                  </a:ext>
                </a:extLst>
              </a:tr>
              <a:tr h="23053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/>
                        <a:t>½ of 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/>
                        <a:t>Answer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pPr algn="ctr"/>
                      <a:r>
                        <a:rPr lang="en-GB" sz="3600" dirty="0"/>
                        <a:t>¼ of 12</a:t>
                      </a:r>
                    </a:p>
                    <a:p>
                      <a:pPr algn="ctr"/>
                      <a:endParaRPr lang="en-GB" sz="900" dirty="0"/>
                    </a:p>
                    <a:p>
                      <a:pPr algn="ctr"/>
                      <a:r>
                        <a:rPr lang="en-GB" sz="3600" dirty="0"/>
                        <a:t>Answer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/>
                    </a:p>
                    <a:p>
                      <a:pPr algn="ctr"/>
                      <a:endParaRPr lang="en-GB" sz="900" b="0" dirty="0"/>
                    </a:p>
                    <a:p>
                      <a:pPr algn="ctr"/>
                      <a:r>
                        <a:rPr lang="en-GB" sz="3600" b="0" dirty="0"/>
                        <a:t>50% of £14</a:t>
                      </a:r>
                    </a:p>
                    <a:p>
                      <a:pPr algn="ctr"/>
                      <a:endParaRPr lang="en-GB" sz="1000" b="0" dirty="0"/>
                    </a:p>
                    <a:p>
                      <a:pPr algn="ctr"/>
                      <a:endParaRPr lang="en-GB" sz="1000" b="0" dirty="0"/>
                    </a:p>
                    <a:p>
                      <a:pPr algn="ctr"/>
                      <a:r>
                        <a:rPr lang="en-GB" sz="3600" b="0" dirty="0"/>
                        <a:t>Answer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497499"/>
                  </a:ext>
                </a:extLst>
              </a:tr>
              <a:tr h="2349748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 </a:t>
                      </a:r>
                    </a:p>
                    <a:p>
                      <a:pPr algn="ctr"/>
                      <a:r>
                        <a:rPr lang="en-GB" sz="3600" dirty="0"/>
                        <a:t>½ of 14</a:t>
                      </a:r>
                    </a:p>
                    <a:p>
                      <a:pPr algn="ctr"/>
                      <a:endParaRPr lang="en-GB" sz="800" dirty="0"/>
                    </a:p>
                    <a:p>
                      <a:pPr algn="ctr"/>
                      <a:r>
                        <a:rPr lang="en-GB" sz="3600" dirty="0"/>
                        <a:t>Answer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 </a:t>
                      </a:r>
                    </a:p>
                    <a:p>
                      <a:pPr algn="ctr"/>
                      <a:r>
                        <a:rPr lang="en-GB" sz="3600" dirty="0"/>
                        <a:t>¼ of 20</a:t>
                      </a:r>
                    </a:p>
                    <a:p>
                      <a:pPr algn="ctr"/>
                      <a:endParaRPr lang="en-GB" sz="800" dirty="0"/>
                    </a:p>
                    <a:p>
                      <a:pPr algn="ctr"/>
                      <a:r>
                        <a:rPr lang="en-GB" sz="3600" dirty="0"/>
                        <a:t>Answer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  <a:p>
                      <a:pPr algn="ctr"/>
                      <a:endParaRPr lang="en-GB" sz="800" dirty="0"/>
                    </a:p>
                    <a:p>
                      <a:pPr algn="ctr"/>
                      <a:endParaRPr lang="en-GB" sz="800" dirty="0"/>
                    </a:p>
                    <a:p>
                      <a:pPr algn="ctr"/>
                      <a:r>
                        <a:rPr lang="en-GB" sz="3600" dirty="0"/>
                        <a:t>50% of £12</a:t>
                      </a:r>
                    </a:p>
                    <a:p>
                      <a:pPr algn="ctr"/>
                      <a:endParaRPr lang="en-GB" sz="900" dirty="0"/>
                    </a:p>
                    <a:p>
                      <a:pPr algn="ctr"/>
                      <a:r>
                        <a:rPr lang="en-GB" sz="3600" dirty="0"/>
                        <a:t>Answer £6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509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73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66B6ED-5365-2440-9B1B-EC020436F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116461"/>
              </p:ext>
            </p:extLst>
          </p:nvPr>
        </p:nvGraphicFramePr>
        <p:xfrm>
          <a:off x="0" y="0"/>
          <a:ext cx="12167616" cy="685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1488">
                  <a:extLst>
                    <a:ext uri="{9D8B030D-6E8A-4147-A177-3AD203B41FA5}">
                      <a16:colId xmlns:a16="http://schemas.microsoft.com/office/drawing/2014/main" val="1036149612"/>
                    </a:ext>
                  </a:extLst>
                </a:gridCol>
                <a:gridCol w="4031488">
                  <a:extLst>
                    <a:ext uri="{9D8B030D-6E8A-4147-A177-3AD203B41FA5}">
                      <a16:colId xmlns:a16="http://schemas.microsoft.com/office/drawing/2014/main" val="2796930867"/>
                    </a:ext>
                  </a:extLst>
                </a:gridCol>
                <a:gridCol w="4104640">
                  <a:extLst>
                    <a:ext uri="{9D8B030D-6E8A-4147-A177-3AD203B41FA5}">
                      <a16:colId xmlns:a16="http://schemas.microsoft.com/office/drawing/2014/main" val="2392086300"/>
                    </a:ext>
                  </a:extLst>
                </a:gridCol>
              </a:tblGrid>
              <a:tr h="2202853">
                <a:tc>
                  <a:txBody>
                    <a:bodyPr/>
                    <a:lstStyle/>
                    <a:p>
                      <a:r>
                        <a:rPr lang="en-GB" sz="2400" dirty="0"/>
                        <a:t>How many sides does a pentagon have?</a:t>
                      </a:r>
                    </a:p>
                    <a:p>
                      <a:endParaRPr lang="en-GB" sz="2400" dirty="0"/>
                    </a:p>
                    <a:p>
                      <a:endParaRPr lang="en-GB" sz="2400" dirty="0"/>
                    </a:p>
                    <a:p>
                      <a:pPr algn="l"/>
                      <a:r>
                        <a:rPr lang="en-GB" sz="2400" dirty="0"/>
                        <a:t>Answer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How many sides does a Hexagon have?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Answer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How many sides does a rhombus have?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Answer 4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067751"/>
                  </a:ext>
                </a:extLst>
              </a:tr>
              <a:tr h="23053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/>
                        <a:t>6 ÷ 3 = 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/>
                        <a:t>Answer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  <a:p>
                      <a:pPr algn="ctr"/>
                      <a:endParaRPr lang="en-GB" sz="800" dirty="0"/>
                    </a:p>
                    <a:p>
                      <a:pPr algn="ctr"/>
                      <a:r>
                        <a:rPr lang="en-GB" sz="3600" dirty="0"/>
                        <a:t>8 </a:t>
                      </a:r>
                      <a:r>
                        <a:rPr lang="en-GB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÷ 2 = ?</a:t>
                      </a:r>
                    </a:p>
                    <a:p>
                      <a:pPr algn="ctr"/>
                      <a:endParaRPr lang="en-GB" sz="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Answer 4 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/>
                    </a:p>
                    <a:p>
                      <a:pPr algn="ctr"/>
                      <a:endParaRPr lang="en-GB" sz="800" b="0" dirty="0"/>
                    </a:p>
                    <a:p>
                      <a:pPr algn="ctr"/>
                      <a:r>
                        <a:rPr lang="en-GB" sz="3600" b="0" dirty="0"/>
                        <a:t>12 </a:t>
                      </a:r>
                      <a:r>
                        <a:rPr lang="en-GB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÷ 4 = ?</a:t>
                      </a:r>
                    </a:p>
                    <a:p>
                      <a:pPr algn="ctr"/>
                      <a:endParaRPr lang="en-GB" sz="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Answer 3</a:t>
                      </a:r>
                      <a:endParaRPr lang="en-GB" sz="3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497499"/>
                  </a:ext>
                </a:extLst>
              </a:tr>
              <a:tr h="2349748">
                <a:tc>
                  <a:txBody>
                    <a:bodyPr/>
                    <a:lstStyle/>
                    <a:p>
                      <a:pPr algn="l"/>
                      <a:endParaRPr lang="en-GB" sz="2400" dirty="0"/>
                    </a:p>
                    <a:p>
                      <a:pPr algn="ctr"/>
                      <a:r>
                        <a:rPr lang="en-GB" sz="3600" dirty="0"/>
                        <a:t>25 </a:t>
                      </a:r>
                      <a:r>
                        <a:rPr lang="en-GB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÷ 5 = ?</a:t>
                      </a:r>
                    </a:p>
                    <a:p>
                      <a:pPr algn="ctr"/>
                      <a:endParaRPr lang="en-GB" sz="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Answer 5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 </a:t>
                      </a:r>
                    </a:p>
                    <a:p>
                      <a:pPr algn="ctr"/>
                      <a:r>
                        <a:rPr lang="en-GB" sz="3600" dirty="0"/>
                        <a:t>5 X 6 = ?</a:t>
                      </a:r>
                    </a:p>
                    <a:p>
                      <a:pPr algn="ctr"/>
                      <a:endParaRPr lang="en-GB" sz="800" dirty="0"/>
                    </a:p>
                    <a:p>
                      <a:pPr algn="ctr"/>
                      <a:r>
                        <a:rPr lang="en-GB" sz="3600" dirty="0"/>
                        <a:t>Answer 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pPr algn="ctr"/>
                      <a:r>
                        <a:rPr lang="en-GB" sz="3600" dirty="0"/>
                        <a:t>3 X 8 = ?</a:t>
                      </a:r>
                    </a:p>
                    <a:p>
                      <a:pPr algn="ctr"/>
                      <a:endParaRPr lang="en-GB" sz="800" dirty="0"/>
                    </a:p>
                    <a:p>
                      <a:pPr algn="ctr"/>
                      <a:r>
                        <a:rPr lang="en-GB" sz="3600" dirty="0"/>
                        <a:t>Answer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509272"/>
                  </a:ext>
                </a:extLst>
              </a:tr>
            </a:tbl>
          </a:graphicData>
        </a:graphic>
      </p:graphicFrame>
      <p:sp>
        <p:nvSpPr>
          <p:cNvPr id="5" name="Regular Pentagon 4">
            <a:extLst>
              <a:ext uri="{FF2B5EF4-FFF2-40B4-BE49-F238E27FC236}">
                <a16:creationId xmlns:a16="http://schemas.microsoft.com/office/drawing/2014/main" id="{9726C378-13F8-F24D-99BF-8049A1F281FE}"/>
              </a:ext>
            </a:extLst>
          </p:cNvPr>
          <p:cNvSpPr/>
          <p:nvPr/>
        </p:nvSpPr>
        <p:spPr>
          <a:xfrm>
            <a:off x="2062716" y="776177"/>
            <a:ext cx="1222744" cy="109515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FDDE1615-ADC1-5C4E-85BD-59B7F51E3808}"/>
              </a:ext>
            </a:extLst>
          </p:cNvPr>
          <p:cNvSpPr/>
          <p:nvPr/>
        </p:nvSpPr>
        <p:spPr>
          <a:xfrm>
            <a:off x="6096000" y="776177"/>
            <a:ext cx="1304260" cy="109515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B8431779-3DFE-7340-8CFA-B71ABFD5D58D}"/>
              </a:ext>
            </a:extLst>
          </p:cNvPr>
          <p:cNvSpPr/>
          <p:nvPr/>
        </p:nvSpPr>
        <p:spPr>
          <a:xfrm>
            <a:off x="10129284" y="834656"/>
            <a:ext cx="1371600" cy="978194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97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666</Words>
  <Application>Microsoft Macintosh PowerPoint</Application>
  <PresentationFormat>Widescreen</PresentationFormat>
  <Paragraphs>212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Battleship with a twist</vt:lpstr>
      <vt:lpstr>Battleship with a twist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Parmida Pour</dc:creator>
  <cp:lastModifiedBy>Parmida Pour</cp:lastModifiedBy>
  <cp:revision>18</cp:revision>
  <dcterms:created xsi:type="dcterms:W3CDTF">2020-10-24T22:18:32Z</dcterms:created>
  <dcterms:modified xsi:type="dcterms:W3CDTF">2020-10-25T20:33:44Z</dcterms:modified>
</cp:coreProperties>
</file>